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8" r:id="rId4"/>
    <p:sldId id="264" r:id="rId5"/>
    <p:sldId id="259" r:id="rId6"/>
    <p:sldId id="262" r:id="rId7"/>
    <p:sldId id="263" r:id="rId8"/>
    <p:sldId id="260"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FA40B8B-9CAF-4CE1-9828-90DEF2CE7A62}">
          <p14:sldIdLst>
            <p14:sldId id="256"/>
          </p14:sldIdLst>
        </p14:section>
        <p14:section name="Untitled Section" id="{AB1CCFEC-E5D4-441C-8D7E-9EA5C73E93FA}">
          <p14:sldIdLst>
            <p14:sldId id="261"/>
            <p14:sldId id="258"/>
            <p14:sldId id="264"/>
            <p14:sldId id="259"/>
            <p14:sldId id="262"/>
            <p14:sldId id="263"/>
            <p14:sldId id="260"/>
            <p14:sldId id="265"/>
            <p14:sldId id="266"/>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17" autoAdjust="0"/>
    <p:restoredTop sz="94660"/>
  </p:normalViewPr>
  <p:slideViewPr>
    <p:cSldViewPr snapToGrid="0">
      <p:cViewPr varScale="1">
        <p:scale>
          <a:sx n="83" d="100"/>
          <a:sy n="83" d="100"/>
        </p:scale>
        <p:origin x="797"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72A625-6317-4DE0-BECF-C4C10F3A1C2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B5E5ABB-C8E8-43B1-B451-44095BF2C5F4}">
      <dgm:prSet/>
      <dgm:spPr/>
      <dgm:t>
        <a:bodyPr/>
        <a:lstStyle/>
        <a:p>
          <a:r>
            <a:rPr lang="en-US"/>
            <a:t>rational/logical</a:t>
          </a:r>
        </a:p>
      </dgm:t>
    </dgm:pt>
    <dgm:pt modelId="{AC4A349C-4260-48AC-9D50-E496AFFA7F3D}" type="parTrans" cxnId="{2CA9E7FE-E9E5-475E-B883-9BB66ED05398}">
      <dgm:prSet/>
      <dgm:spPr/>
      <dgm:t>
        <a:bodyPr/>
        <a:lstStyle/>
        <a:p>
          <a:endParaRPr lang="en-US"/>
        </a:p>
      </dgm:t>
    </dgm:pt>
    <dgm:pt modelId="{80D173B2-5384-42FD-9084-0D7E1EF91DFB}" type="sibTrans" cxnId="{2CA9E7FE-E9E5-475E-B883-9BB66ED05398}">
      <dgm:prSet/>
      <dgm:spPr/>
      <dgm:t>
        <a:bodyPr/>
        <a:lstStyle/>
        <a:p>
          <a:endParaRPr lang="en-US"/>
        </a:p>
      </dgm:t>
    </dgm:pt>
    <dgm:pt modelId="{E0D4F1D3-2130-4AD9-9696-FF46C4D2DF21}">
      <dgm:prSet/>
      <dgm:spPr/>
      <dgm:t>
        <a:bodyPr/>
        <a:lstStyle/>
        <a:p>
          <a:r>
            <a:rPr lang="en-US" dirty="0"/>
            <a:t>purposeful</a:t>
          </a:r>
        </a:p>
      </dgm:t>
    </dgm:pt>
    <dgm:pt modelId="{4965D1CA-B028-40BD-A165-F6DE59E47E88}" type="parTrans" cxnId="{34D7FB72-1942-42C4-86EA-990B911E3914}">
      <dgm:prSet/>
      <dgm:spPr/>
      <dgm:t>
        <a:bodyPr/>
        <a:lstStyle/>
        <a:p>
          <a:endParaRPr lang="en-US"/>
        </a:p>
      </dgm:t>
    </dgm:pt>
    <dgm:pt modelId="{C906D8BA-0544-44F1-AABE-D73B4AB0DCA2}" type="sibTrans" cxnId="{34D7FB72-1942-42C4-86EA-990B911E3914}">
      <dgm:prSet/>
      <dgm:spPr/>
      <dgm:t>
        <a:bodyPr/>
        <a:lstStyle/>
        <a:p>
          <a:endParaRPr lang="en-US"/>
        </a:p>
      </dgm:t>
    </dgm:pt>
    <dgm:pt modelId="{8175EAF5-1D81-4373-BA74-C0F090662553}">
      <dgm:prSet/>
      <dgm:spPr/>
      <dgm:t>
        <a:bodyPr/>
        <a:lstStyle/>
        <a:p>
          <a:r>
            <a:rPr lang="en-US"/>
            <a:t>goal directed</a:t>
          </a:r>
        </a:p>
      </dgm:t>
    </dgm:pt>
    <dgm:pt modelId="{BE3E53E7-AD35-4F20-9AEB-43957C607BC6}" type="parTrans" cxnId="{34FB05AF-5110-487C-80A2-066D1F4784AB}">
      <dgm:prSet/>
      <dgm:spPr/>
      <dgm:t>
        <a:bodyPr/>
        <a:lstStyle/>
        <a:p>
          <a:endParaRPr lang="en-US"/>
        </a:p>
      </dgm:t>
    </dgm:pt>
    <dgm:pt modelId="{F4EE5923-B3C5-4DAB-8E38-79CBEFA5A6B4}" type="sibTrans" cxnId="{34FB05AF-5110-487C-80A2-066D1F4784AB}">
      <dgm:prSet/>
      <dgm:spPr/>
      <dgm:t>
        <a:bodyPr/>
        <a:lstStyle/>
        <a:p>
          <a:endParaRPr lang="en-US"/>
        </a:p>
      </dgm:t>
    </dgm:pt>
    <dgm:pt modelId="{AEBC8216-1DDB-4BB2-97AB-732F5F899E8D}">
      <dgm:prSet/>
      <dgm:spPr/>
      <dgm:t>
        <a:bodyPr/>
        <a:lstStyle/>
        <a:p>
          <a:r>
            <a:rPr lang="en-US"/>
            <a:t>involves metacognition</a:t>
          </a:r>
        </a:p>
      </dgm:t>
    </dgm:pt>
    <dgm:pt modelId="{50CAD9D4-EAB8-413E-B4E3-5C894DB96873}" type="parTrans" cxnId="{25663BE3-89D8-4D26-9DB6-77D2FF725166}">
      <dgm:prSet/>
      <dgm:spPr/>
      <dgm:t>
        <a:bodyPr/>
        <a:lstStyle/>
        <a:p>
          <a:endParaRPr lang="en-US"/>
        </a:p>
      </dgm:t>
    </dgm:pt>
    <dgm:pt modelId="{F0A346D2-3BD1-414D-B402-DCA0BA25E169}" type="sibTrans" cxnId="{25663BE3-89D8-4D26-9DB6-77D2FF725166}">
      <dgm:prSet/>
      <dgm:spPr/>
      <dgm:t>
        <a:bodyPr/>
        <a:lstStyle/>
        <a:p>
          <a:endParaRPr lang="en-US"/>
        </a:p>
      </dgm:t>
    </dgm:pt>
    <dgm:pt modelId="{A55D22EA-E0A4-439F-B156-3DF1C6F3F1F3}" type="pres">
      <dgm:prSet presAssocID="{4972A625-6317-4DE0-BECF-C4C10F3A1C2F}" presName="linear" presStyleCnt="0">
        <dgm:presLayoutVars>
          <dgm:animLvl val="lvl"/>
          <dgm:resizeHandles val="exact"/>
        </dgm:presLayoutVars>
      </dgm:prSet>
      <dgm:spPr/>
      <dgm:t>
        <a:bodyPr/>
        <a:lstStyle/>
        <a:p>
          <a:endParaRPr lang="en-US"/>
        </a:p>
      </dgm:t>
    </dgm:pt>
    <dgm:pt modelId="{2C52D367-C68B-442E-8DD0-E848AAD7B19D}" type="pres">
      <dgm:prSet presAssocID="{1B5E5ABB-C8E8-43B1-B451-44095BF2C5F4}" presName="parentText" presStyleLbl="node1" presStyleIdx="0" presStyleCnt="4">
        <dgm:presLayoutVars>
          <dgm:chMax val="0"/>
          <dgm:bulletEnabled val="1"/>
        </dgm:presLayoutVars>
      </dgm:prSet>
      <dgm:spPr/>
      <dgm:t>
        <a:bodyPr/>
        <a:lstStyle/>
        <a:p>
          <a:endParaRPr lang="en-US"/>
        </a:p>
      </dgm:t>
    </dgm:pt>
    <dgm:pt modelId="{56E53408-0207-4BD1-8CD2-5BD3178C2016}" type="pres">
      <dgm:prSet presAssocID="{80D173B2-5384-42FD-9084-0D7E1EF91DFB}" presName="spacer" presStyleCnt="0"/>
      <dgm:spPr/>
    </dgm:pt>
    <dgm:pt modelId="{1FB0B968-B30A-4EC8-B7A5-DD705EB71627}" type="pres">
      <dgm:prSet presAssocID="{E0D4F1D3-2130-4AD9-9696-FF46C4D2DF21}" presName="parentText" presStyleLbl="node1" presStyleIdx="1" presStyleCnt="4">
        <dgm:presLayoutVars>
          <dgm:chMax val="0"/>
          <dgm:bulletEnabled val="1"/>
        </dgm:presLayoutVars>
      </dgm:prSet>
      <dgm:spPr/>
      <dgm:t>
        <a:bodyPr/>
        <a:lstStyle/>
        <a:p>
          <a:endParaRPr lang="en-US"/>
        </a:p>
      </dgm:t>
    </dgm:pt>
    <dgm:pt modelId="{80C48BCC-9E53-415E-92FF-2B5BBA07BB9E}" type="pres">
      <dgm:prSet presAssocID="{C906D8BA-0544-44F1-AABE-D73B4AB0DCA2}" presName="spacer" presStyleCnt="0"/>
      <dgm:spPr/>
    </dgm:pt>
    <dgm:pt modelId="{581278B3-07AE-4CA3-9F67-0747C81477BF}" type="pres">
      <dgm:prSet presAssocID="{8175EAF5-1D81-4373-BA74-C0F090662553}" presName="parentText" presStyleLbl="node1" presStyleIdx="2" presStyleCnt="4">
        <dgm:presLayoutVars>
          <dgm:chMax val="0"/>
          <dgm:bulletEnabled val="1"/>
        </dgm:presLayoutVars>
      </dgm:prSet>
      <dgm:spPr/>
      <dgm:t>
        <a:bodyPr/>
        <a:lstStyle/>
        <a:p>
          <a:endParaRPr lang="en-US"/>
        </a:p>
      </dgm:t>
    </dgm:pt>
    <dgm:pt modelId="{3C017D62-44EF-4A9C-8578-693784B951E8}" type="pres">
      <dgm:prSet presAssocID="{F4EE5923-B3C5-4DAB-8E38-79CBEFA5A6B4}" presName="spacer" presStyleCnt="0"/>
      <dgm:spPr/>
    </dgm:pt>
    <dgm:pt modelId="{9FD81DED-32D6-4742-B40A-FCF4BBDA258F}" type="pres">
      <dgm:prSet presAssocID="{AEBC8216-1DDB-4BB2-97AB-732F5F899E8D}" presName="parentText" presStyleLbl="node1" presStyleIdx="3" presStyleCnt="4">
        <dgm:presLayoutVars>
          <dgm:chMax val="0"/>
          <dgm:bulletEnabled val="1"/>
        </dgm:presLayoutVars>
      </dgm:prSet>
      <dgm:spPr/>
      <dgm:t>
        <a:bodyPr/>
        <a:lstStyle/>
        <a:p>
          <a:endParaRPr lang="en-US"/>
        </a:p>
      </dgm:t>
    </dgm:pt>
  </dgm:ptLst>
  <dgm:cxnLst>
    <dgm:cxn modelId="{2F868314-986D-40A0-8E44-9A9B83C41425}" type="presOf" srcId="{8175EAF5-1D81-4373-BA74-C0F090662553}" destId="{581278B3-07AE-4CA3-9F67-0747C81477BF}" srcOrd="0" destOrd="0" presId="urn:microsoft.com/office/officeart/2005/8/layout/vList2"/>
    <dgm:cxn modelId="{59F92359-CEB4-4198-91CF-CE3395FBA5D4}" type="presOf" srcId="{AEBC8216-1DDB-4BB2-97AB-732F5F899E8D}" destId="{9FD81DED-32D6-4742-B40A-FCF4BBDA258F}" srcOrd="0" destOrd="0" presId="urn:microsoft.com/office/officeart/2005/8/layout/vList2"/>
    <dgm:cxn modelId="{25663BE3-89D8-4D26-9DB6-77D2FF725166}" srcId="{4972A625-6317-4DE0-BECF-C4C10F3A1C2F}" destId="{AEBC8216-1DDB-4BB2-97AB-732F5F899E8D}" srcOrd="3" destOrd="0" parTransId="{50CAD9D4-EAB8-413E-B4E3-5C894DB96873}" sibTransId="{F0A346D2-3BD1-414D-B402-DCA0BA25E169}"/>
    <dgm:cxn modelId="{E6346D2D-96E0-4177-A01E-1423CB8CCC16}" type="presOf" srcId="{E0D4F1D3-2130-4AD9-9696-FF46C4D2DF21}" destId="{1FB0B968-B30A-4EC8-B7A5-DD705EB71627}" srcOrd="0" destOrd="0" presId="urn:microsoft.com/office/officeart/2005/8/layout/vList2"/>
    <dgm:cxn modelId="{69F1CD49-2EE4-4D3C-B989-D13AD436CE68}" type="presOf" srcId="{1B5E5ABB-C8E8-43B1-B451-44095BF2C5F4}" destId="{2C52D367-C68B-442E-8DD0-E848AAD7B19D}" srcOrd="0" destOrd="0" presId="urn:microsoft.com/office/officeart/2005/8/layout/vList2"/>
    <dgm:cxn modelId="{34FB05AF-5110-487C-80A2-066D1F4784AB}" srcId="{4972A625-6317-4DE0-BECF-C4C10F3A1C2F}" destId="{8175EAF5-1D81-4373-BA74-C0F090662553}" srcOrd="2" destOrd="0" parTransId="{BE3E53E7-AD35-4F20-9AEB-43957C607BC6}" sibTransId="{F4EE5923-B3C5-4DAB-8E38-79CBEFA5A6B4}"/>
    <dgm:cxn modelId="{343351E0-3929-4349-8528-46938A37B2C3}" type="presOf" srcId="{4972A625-6317-4DE0-BECF-C4C10F3A1C2F}" destId="{A55D22EA-E0A4-439F-B156-3DF1C6F3F1F3}" srcOrd="0" destOrd="0" presId="urn:microsoft.com/office/officeart/2005/8/layout/vList2"/>
    <dgm:cxn modelId="{34D7FB72-1942-42C4-86EA-990B911E3914}" srcId="{4972A625-6317-4DE0-BECF-C4C10F3A1C2F}" destId="{E0D4F1D3-2130-4AD9-9696-FF46C4D2DF21}" srcOrd="1" destOrd="0" parTransId="{4965D1CA-B028-40BD-A165-F6DE59E47E88}" sibTransId="{C906D8BA-0544-44F1-AABE-D73B4AB0DCA2}"/>
    <dgm:cxn modelId="{2CA9E7FE-E9E5-475E-B883-9BB66ED05398}" srcId="{4972A625-6317-4DE0-BECF-C4C10F3A1C2F}" destId="{1B5E5ABB-C8E8-43B1-B451-44095BF2C5F4}" srcOrd="0" destOrd="0" parTransId="{AC4A349C-4260-48AC-9D50-E496AFFA7F3D}" sibTransId="{80D173B2-5384-42FD-9084-0D7E1EF91DFB}"/>
    <dgm:cxn modelId="{43355D7D-B86E-4FB8-A111-D1179BDD857F}" type="presParOf" srcId="{A55D22EA-E0A4-439F-B156-3DF1C6F3F1F3}" destId="{2C52D367-C68B-442E-8DD0-E848AAD7B19D}" srcOrd="0" destOrd="0" presId="urn:microsoft.com/office/officeart/2005/8/layout/vList2"/>
    <dgm:cxn modelId="{53F10264-4FB0-4397-8359-6AD336689CFD}" type="presParOf" srcId="{A55D22EA-E0A4-439F-B156-3DF1C6F3F1F3}" destId="{56E53408-0207-4BD1-8CD2-5BD3178C2016}" srcOrd="1" destOrd="0" presId="urn:microsoft.com/office/officeart/2005/8/layout/vList2"/>
    <dgm:cxn modelId="{EA611B8A-FD4C-4AA4-96AF-EB55BE342C04}" type="presParOf" srcId="{A55D22EA-E0A4-439F-B156-3DF1C6F3F1F3}" destId="{1FB0B968-B30A-4EC8-B7A5-DD705EB71627}" srcOrd="2" destOrd="0" presId="urn:microsoft.com/office/officeart/2005/8/layout/vList2"/>
    <dgm:cxn modelId="{E2151BEE-8AA8-413E-B237-4F87D6E4E71F}" type="presParOf" srcId="{A55D22EA-E0A4-439F-B156-3DF1C6F3F1F3}" destId="{80C48BCC-9E53-415E-92FF-2B5BBA07BB9E}" srcOrd="3" destOrd="0" presId="urn:microsoft.com/office/officeart/2005/8/layout/vList2"/>
    <dgm:cxn modelId="{56CDB5C6-031F-4BA1-BC46-F7D22E56A364}" type="presParOf" srcId="{A55D22EA-E0A4-439F-B156-3DF1C6F3F1F3}" destId="{581278B3-07AE-4CA3-9F67-0747C81477BF}" srcOrd="4" destOrd="0" presId="urn:microsoft.com/office/officeart/2005/8/layout/vList2"/>
    <dgm:cxn modelId="{465A613D-0073-4D2A-BB2D-09D258FDAD16}" type="presParOf" srcId="{A55D22EA-E0A4-439F-B156-3DF1C6F3F1F3}" destId="{3C017D62-44EF-4A9C-8578-693784B951E8}" srcOrd="5" destOrd="0" presId="urn:microsoft.com/office/officeart/2005/8/layout/vList2"/>
    <dgm:cxn modelId="{DA0F3D2A-06C6-4456-AD99-2E98D7AED250}" type="presParOf" srcId="{A55D22EA-E0A4-439F-B156-3DF1C6F3F1F3}" destId="{9FD81DED-32D6-4742-B40A-FCF4BBDA258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2D367-C68B-442E-8DD0-E848AAD7B19D}">
      <dsp:nvSpPr>
        <dsp:cNvPr id="0" name=""/>
        <dsp:cNvSpPr/>
      </dsp:nvSpPr>
      <dsp:spPr>
        <a:xfrm>
          <a:off x="0" y="284753"/>
          <a:ext cx="6245265" cy="11512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a:t>rational/logical</a:t>
          </a:r>
        </a:p>
      </dsp:txBody>
      <dsp:txXfrm>
        <a:off x="56201" y="340954"/>
        <a:ext cx="6132863" cy="1038877"/>
      </dsp:txXfrm>
    </dsp:sp>
    <dsp:sp modelId="{1FB0B968-B30A-4EC8-B7A5-DD705EB71627}">
      <dsp:nvSpPr>
        <dsp:cNvPr id="0" name=""/>
        <dsp:cNvSpPr/>
      </dsp:nvSpPr>
      <dsp:spPr>
        <a:xfrm>
          <a:off x="0" y="1574273"/>
          <a:ext cx="6245265" cy="1151279"/>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dirty="0"/>
            <a:t>purposeful</a:t>
          </a:r>
        </a:p>
      </dsp:txBody>
      <dsp:txXfrm>
        <a:off x="56201" y="1630474"/>
        <a:ext cx="6132863" cy="1038877"/>
      </dsp:txXfrm>
    </dsp:sp>
    <dsp:sp modelId="{581278B3-07AE-4CA3-9F67-0747C81477BF}">
      <dsp:nvSpPr>
        <dsp:cNvPr id="0" name=""/>
        <dsp:cNvSpPr/>
      </dsp:nvSpPr>
      <dsp:spPr>
        <a:xfrm>
          <a:off x="0" y="2863793"/>
          <a:ext cx="6245265" cy="1151279"/>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a:t>goal directed</a:t>
          </a:r>
        </a:p>
      </dsp:txBody>
      <dsp:txXfrm>
        <a:off x="56201" y="2919994"/>
        <a:ext cx="6132863" cy="1038877"/>
      </dsp:txXfrm>
    </dsp:sp>
    <dsp:sp modelId="{9FD81DED-32D6-4742-B40A-FCF4BBDA258F}">
      <dsp:nvSpPr>
        <dsp:cNvPr id="0" name=""/>
        <dsp:cNvSpPr/>
      </dsp:nvSpPr>
      <dsp:spPr>
        <a:xfrm>
          <a:off x="0" y="4153313"/>
          <a:ext cx="6245265" cy="115127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a:t>involves metacognition</a:t>
          </a:r>
        </a:p>
      </dsp:txBody>
      <dsp:txXfrm>
        <a:off x="56201" y="4209514"/>
        <a:ext cx="6132863" cy="103887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6605A-3C4E-E30F-04B1-20D7E9D02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EE62E3-43DD-1929-738E-ABA47AB2F2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6110877-4879-AC24-BC5C-7D8A67AFD295}"/>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5" name="Footer Placeholder 4">
            <a:extLst>
              <a:ext uri="{FF2B5EF4-FFF2-40B4-BE49-F238E27FC236}">
                <a16:creationId xmlns:a16="http://schemas.microsoft.com/office/drawing/2014/main" id="{1CC78623-7A22-1B65-A22D-3C5282F6A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CD3188-7A9C-E91B-9261-1C15307B1C95}"/>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198635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87D38-F657-CCBA-90A0-DD14DF1620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8F7C22-0286-3FEE-78B6-4851D280A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22A263-F787-6AF3-535A-065ADCDD4316}"/>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5" name="Footer Placeholder 4">
            <a:extLst>
              <a:ext uri="{FF2B5EF4-FFF2-40B4-BE49-F238E27FC236}">
                <a16:creationId xmlns:a16="http://schemas.microsoft.com/office/drawing/2014/main" id="{17905302-C5F0-9C6C-2A96-B9836AB17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D47C59-07AA-D0B8-45F1-5C26F6D323B7}"/>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2739913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27E425-65B6-4166-797C-26DFF91C4B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E59092-3342-380F-74D1-9B64482014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CCD60A-7FE0-C009-1614-A999CFB987F9}"/>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5" name="Footer Placeholder 4">
            <a:extLst>
              <a:ext uri="{FF2B5EF4-FFF2-40B4-BE49-F238E27FC236}">
                <a16:creationId xmlns:a16="http://schemas.microsoft.com/office/drawing/2014/main" id="{566883B8-C479-26D4-F9F2-916DBE27F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2B1034-7415-475E-5DD5-1963A48F62D8}"/>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1457179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D2BA9-1BD5-A1FA-183F-139CADC5B7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27AC65-A5E3-A1FA-80AC-6906BA1CD8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353DCD-676D-BDD9-1087-10E108E42A16}"/>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5" name="Footer Placeholder 4">
            <a:extLst>
              <a:ext uri="{FF2B5EF4-FFF2-40B4-BE49-F238E27FC236}">
                <a16:creationId xmlns:a16="http://schemas.microsoft.com/office/drawing/2014/main" id="{7E365C5F-B6F9-3E48-2245-D9BB3F3CD7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4E80F7-9D2B-D110-8C95-1B12F28A5C68}"/>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361437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5F6A0-49F0-0F1B-2C2F-C6A199563F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F8A310-AD6B-2778-BDBD-C04DEC022D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56BD24-557D-6C9B-D487-1F51382746F2}"/>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5" name="Footer Placeholder 4">
            <a:extLst>
              <a:ext uri="{FF2B5EF4-FFF2-40B4-BE49-F238E27FC236}">
                <a16:creationId xmlns:a16="http://schemas.microsoft.com/office/drawing/2014/main" id="{04FF2E97-C9F7-AD4A-BAEA-25ED01CC9F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85B679-7407-951E-BEC1-B5F6F99BCF55}"/>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1531387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6143-FB48-6196-C302-FEC098449F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0CF341-DB9C-4CE1-5D06-9F2C267BA7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EB2602-88FA-F117-54B6-E021F9D576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7D30B2-62B4-1DB2-8356-7BE19FCB60B6}"/>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6" name="Footer Placeholder 5">
            <a:extLst>
              <a:ext uri="{FF2B5EF4-FFF2-40B4-BE49-F238E27FC236}">
                <a16:creationId xmlns:a16="http://schemas.microsoft.com/office/drawing/2014/main" id="{71C1C435-241A-C640-581D-D99BEA8574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8A66B8-0B69-33D1-3687-F4E2CA5712FF}"/>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3234962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9613C-4424-C45D-2BE0-DE4F0E3986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CFB134-DA39-351A-9B60-DF4EEF1498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5419EF-1B43-B664-F34F-714985D473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00436F-1936-45E5-7C7F-BF387C08B4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341618-F007-E7A3-DE52-040375AE52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5FCCBE-963D-5BD3-DFBA-C93CBBF9AE68}"/>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8" name="Footer Placeholder 7">
            <a:extLst>
              <a:ext uri="{FF2B5EF4-FFF2-40B4-BE49-F238E27FC236}">
                <a16:creationId xmlns:a16="http://schemas.microsoft.com/office/drawing/2014/main" id="{5FBD2011-FF22-386A-000D-7DEA2FA74E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C3E1CC-79A7-9CB0-BBE1-4645DCFFB494}"/>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17080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2808B-2466-F4EA-EFCE-ED6BF939EB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7B20B2-9016-E2A4-ED6C-472BEBBCC6CD}"/>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4" name="Footer Placeholder 3">
            <a:extLst>
              <a:ext uri="{FF2B5EF4-FFF2-40B4-BE49-F238E27FC236}">
                <a16:creationId xmlns:a16="http://schemas.microsoft.com/office/drawing/2014/main" id="{D5B790BF-EE0A-4277-685C-8E2F8FAED8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64A973-D87A-8B19-AC36-1B1B252902B1}"/>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329812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2AD180-E0BF-B5B2-2344-40A402BBF786}"/>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3" name="Footer Placeholder 2">
            <a:extLst>
              <a:ext uri="{FF2B5EF4-FFF2-40B4-BE49-F238E27FC236}">
                <a16:creationId xmlns:a16="http://schemas.microsoft.com/office/drawing/2014/main" id="{55EA5181-8DF1-99E1-1F45-1706FFB6A2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4895AD-8C1C-E4E2-4A03-0344B518EFD0}"/>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106820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CA830-A038-5521-B069-9510BD3A17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8F85D4-6263-5E67-577A-0F1A0D61AC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595A50-A64F-8E80-77F6-D29A1A797A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72D71B-F840-1DF5-8AEA-68E72416A872}"/>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6" name="Footer Placeholder 5">
            <a:extLst>
              <a:ext uri="{FF2B5EF4-FFF2-40B4-BE49-F238E27FC236}">
                <a16:creationId xmlns:a16="http://schemas.microsoft.com/office/drawing/2014/main" id="{840551AD-603F-5358-0C20-317CDA9AEC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B57FB4-CAFB-A093-47F4-661B3C879B3F}"/>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3434867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D6208-0411-CD19-44E4-F7F021B4FA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D5B861-E502-502A-86D8-1DF3EE7751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91035C-83D1-7698-C436-F653738622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610B33-D2BD-C659-7A9E-A04E86A2C569}"/>
              </a:ext>
            </a:extLst>
          </p:cNvPr>
          <p:cNvSpPr>
            <a:spLocks noGrp="1"/>
          </p:cNvSpPr>
          <p:nvPr>
            <p:ph type="dt" sz="half" idx="10"/>
          </p:nvPr>
        </p:nvSpPr>
        <p:spPr/>
        <p:txBody>
          <a:bodyPr/>
          <a:lstStyle/>
          <a:p>
            <a:fld id="{0EEEDE93-B564-475B-80C3-54CE46D69703}" type="datetimeFigureOut">
              <a:rPr lang="en-US" smtClean="0"/>
              <a:t>2/9/2024</a:t>
            </a:fld>
            <a:endParaRPr lang="en-US"/>
          </a:p>
        </p:txBody>
      </p:sp>
      <p:sp>
        <p:nvSpPr>
          <p:cNvPr id="6" name="Footer Placeholder 5">
            <a:extLst>
              <a:ext uri="{FF2B5EF4-FFF2-40B4-BE49-F238E27FC236}">
                <a16:creationId xmlns:a16="http://schemas.microsoft.com/office/drawing/2014/main" id="{30F94A21-E359-5143-2843-AD7F2C2EE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D4AB3B-2553-2157-1630-94899DA33758}"/>
              </a:ext>
            </a:extLst>
          </p:cNvPr>
          <p:cNvSpPr>
            <a:spLocks noGrp="1"/>
          </p:cNvSpPr>
          <p:nvPr>
            <p:ph type="sldNum" sz="quarter" idx="12"/>
          </p:nvPr>
        </p:nvSpPr>
        <p:spPr/>
        <p:txBody>
          <a:bodyPr/>
          <a:lstStyle/>
          <a:p>
            <a:fld id="{111F181F-4321-437B-97C8-AB49438D21EE}" type="slidenum">
              <a:rPr lang="en-US" smtClean="0"/>
              <a:t>‹#›</a:t>
            </a:fld>
            <a:endParaRPr lang="en-US"/>
          </a:p>
        </p:txBody>
      </p:sp>
    </p:spTree>
    <p:extLst>
      <p:ext uri="{BB962C8B-B14F-4D97-AF65-F5344CB8AC3E}">
        <p14:creationId xmlns:p14="http://schemas.microsoft.com/office/powerpoint/2010/main" val="89779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AB3746-4928-1399-2D53-9F6C9DA106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9A7FE1-6845-62C3-78C4-E03CDC1C07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107489-AB06-0732-6B6C-40E33EBD1A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EDE93-B564-475B-80C3-54CE46D69703}" type="datetimeFigureOut">
              <a:rPr lang="en-US" smtClean="0"/>
              <a:t>2/9/2024</a:t>
            </a:fld>
            <a:endParaRPr lang="en-US"/>
          </a:p>
        </p:txBody>
      </p:sp>
      <p:sp>
        <p:nvSpPr>
          <p:cNvPr id="5" name="Footer Placeholder 4">
            <a:extLst>
              <a:ext uri="{FF2B5EF4-FFF2-40B4-BE49-F238E27FC236}">
                <a16:creationId xmlns:a16="http://schemas.microsoft.com/office/drawing/2014/main" id="{F6364729-E007-D824-3C2A-8E6488D7CD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3F68A6-B07A-B961-1590-A83381F33B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1F181F-4321-437B-97C8-AB49438D21EE}" type="slidenum">
              <a:rPr lang="en-US" smtClean="0"/>
              <a:t>‹#›</a:t>
            </a:fld>
            <a:endParaRPr lang="en-US"/>
          </a:p>
        </p:txBody>
      </p:sp>
    </p:spTree>
    <p:extLst>
      <p:ext uri="{BB962C8B-B14F-4D97-AF65-F5344CB8AC3E}">
        <p14:creationId xmlns:p14="http://schemas.microsoft.com/office/powerpoint/2010/main" val="667413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https://psycnet.apa.org/doi/10.1037/stl000011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yQXhFa8dRCI" TargetMode="External"/><Relationship Id="rId2" Type="http://schemas.openxmlformats.org/officeDocument/2006/relationships/hyperlink" Target="file:///D:\Removable%20Disk\Spring%202020\PSYC%20260\PSYC260,%2002,%20spr20\http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327D73B4-9F5C-4A64-A179-51B9500CB8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358F405-B22E-E04A-C9EB-2F7284647584}"/>
              </a:ext>
            </a:extLst>
          </p:cNvPr>
          <p:cNvSpPr>
            <a:spLocks noGrp="1"/>
          </p:cNvSpPr>
          <p:nvPr>
            <p:ph type="title"/>
          </p:nvPr>
        </p:nvSpPr>
        <p:spPr>
          <a:xfrm>
            <a:off x="6164942" y="469148"/>
            <a:ext cx="5080751" cy="2052522"/>
          </a:xfrm>
        </p:spPr>
        <p:txBody>
          <a:bodyPr vert="horz" lIns="91440" tIns="45720" rIns="91440" bIns="45720" rtlCol="0" anchor="b">
            <a:normAutofit/>
          </a:bodyPr>
          <a:lstStyle/>
          <a:p>
            <a:pPr algn="ctr"/>
            <a:r>
              <a:rPr lang="en-US" sz="3600" dirty="0">
                <a:effectLst/>
                <a:latin typeface="Amasis MT Pro Black" panose="02040A04050005020304" pitchFamily="18" charset="0"/>
              </a:rPr>
              <a:t> Critical Thinking in Undergraduates</a:t>
            </a:r>
            <a:endParaRPr lang="en-US" sz="3600" dirty="0">
              <a:latin typeface="Amasis MT Pro Black" panose="02040A04050005020304" pitchFamily="18" charset="0"/>
            </a:endParaRPr>
          </a:p>
        </p:txBody>
      </p:sp>
      <p:sp>
        <p:nvSpPr>
          <p:cNvPr id="1035" name="Oval 1034">
            <a:extLst>
              <a:ext uri="{FF2B5EF4-FFF2-40B4-BE49-F238E27FC236}">
                <a16:creationId xmlns:a16="http://schemas.microsoft.com/office/drawing/2014/main" id="{C1F06963-6374-4B48-844F-071A9BAAAE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a:extLst>
              <a:ext uri="{FF2B5EF4-FFF2-40B4-BE49-F238E27FC236}">
                <a16:creationId xmlns:a16="http://schemas.microsoft.com/office/drawing/2014/main" id="{61CCACB2-6305-6D94-A175-7FE64DFBD366}"/>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5162" r="14758"/>
          <a:stretch/>
        </p:blipFill>
        <p:spPr bwMode="auto">
          <a:xfrm>
            <a:off x="505418" y="554151"/>
            <a:ext cx="5742189" cy="5742189"/>
          </a:xfrm>
          <a:custGeom>
            <a:avLst/>
            <a:gdLst/>
            <a:ahLst/>
            <a:cxnLst/>
            <a:rect l="l" t="t" r="r" b="b"/>
            <a:pathLst>
              <a:path w="1838528" h="1838528">
                <a:moveTo>
                  <a:pt x="919264" y="0"/>
                </a:moveTo>
                <a:cubicBezTo>
                  <a:pt x="1426959" y="0"/>
                  <a:pt x="1838528" y="411569"/>
                  <a:pt x="1838528" y="919264"/>
                </a:cubicBezTo>
                <a:cubicBezTo>
                  <a:pt x="1838528" y="1426959"/>
                  <a:pt x="1426959" y="1838528"/>
                  <a:pt x="919264" y="1838528"/>
                </a:cubicBezTo>
                <a:cubicBezTo>
                  <a:pt x="411569" y="1838528"/>
                  <a:pt x="0" y="1426959"/>
                  <a:pt x="0" y="919264"/>
                </a:cubicBezTo>
                <a:cubicBezTo>
                  <a:pt x="0" y="411569"/>
                  <a:pt x="411569" y="0"/>
                  <a:pt x="919264" y="0"/>
                </a:cubicBezTo>
                <a:close/>
              </a:path>
            </a:pathLst>
          </a:custGeom>
          <a:noFill/>
          <a:extLst>
            <a:ext uri="{909E8E84-426E-40DD-AFC4-6F175D3DCCD1}">
              <a14:hiddenFill xmlns:a14="http://schemas.microsoft.com/office/drawing/2010/main">
                <a:solidFill>
                  <a:srgbClr val="FFFFFF"/>
                </a:solidFill>
              </a14:hiddenFill>
            </a:ext>
          </a:extLst>
        </p:spPr>
      </p:pic>
      <p:sp>
        <p:nvSpPr>
          <p:cNvPr id="1037"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1"/>
          </a:solidFill>
          <a:ln w="776" cap="flat">
            <a:noFill/>
            <a:prstDash val="solid"/>
            <a:miter/>
          </a:ln>
        </p:spPr>
        <p:txBody>
          <a:bodyPr rtlCol="0" anchor="ctr"/>
          <a:lstStyle/>
          <a:p>
            <a:endParaRPr lang="en-US"/>
          </a:p>
        </p:txBody>
      </p:sp>
      <p:sp>
        <p:nvSpPr>
          <p:cNvPr id="1039" name="!!circle graphic">
            <a:extLst>
              <a:ext uri="{FF2B5EF4-FFF2-40B4-BE49-F238E27FC236}">
                <a16:creationId xmlns:a16="http://schemas.microsoft.com/office/drawing/2014/main" id="{1453BF6C-B012-48B7-B4E8-6D7AC7C27D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1"/>
          </a:solidFill>
          <a:ln w="751" cap="flat">
            <a:noFill/>
            <a:prstDash val="solid"/>
            <a:miter/>
          </a:ln>
        </p:spPr>
        <p:txBody>
          <a:bodyPr rtlCol="0" anchor="ctr"/>
          <a:lstStyle/>
          <a:p>
            <a:endParaRPr lang="en-US"/>
          </a:p>
        </p:txBody>
      </p:sp>
      <p:sp>
        <p:nvSpPr>
          <p:cNvPr id="3" name="Subtitle 2">
            <a:extLst>
              <a:ext uri="{FF2B5EF4-FFF2-40B4-BE49-F238E27FC236}">
                <a16:creationId xmlns:a16="http://schemas.microsoft.com/office/drawing/2014/main" id="{66B59EE1-3597-220C-BF37-5CA5BED912A8}"/>
              </a:ext>
            </a:extLst>
          </p:cNvPr>
          <p:cNvSpPr>
            <a:spLocks noGrp="1"/>
          </p:cNvSpPr>
          <p:nvPr>
            <p:ph type="body" sz="half" idx="2"/>
          </p:nvPr>
        </p:nvSpPr>
        <p:spPr>
          <a:xfrm>
            <a:off x="6657715" y="2990817"/>
            <a:ext cx="4195673" cy="3530055"/>
          </a:xfrm>
        </p:spPr>
        <p:txBody>
          <a:bodyPr vert="horz" lIns="91440" tIns="45720" rIns="91440" bIns="45720" rtlCol="0" anchor="t">
            <a:normAutofit/>
          </a:bodyPr>
          <a:lstStyle/>
          <a:p>
            <a:pPr algn="ctr"/>
            <a:r>
              <a:rPr lang="en-US" sz="2000" b="1" dirty="0">
                <a:solidFill>
                  <a:schemeClr val="tx1">
                    <a:alpha val="80000"/>
                  </a:schemeClr>
                </a:solidFill>
              </a:rPr>
              <a:t>Lightning Talk by Jutta M. Street</a:t>
            </a:r>
          </a:p>
          <a:p>
            <a:pPr algn="ctr"/>
            <a:r>
              <a:rPr lang="en-US" sz="2000" b="1" dirty="0">
                <a:solidFill>
                  <a:schemeClr val="tx1">
                    <a:alpha val="80000"/>
                  </a:schemeClr>
                </a:solidFill>
              </a:rPr>
              <a:t>Campbell University</a:t>
            </a:r>
          </a:p>
          <a:p>
            <a:pPr algn="ctr"/>
            <a:r>
              <a:rPr lang="en-US" sz="2000" b="1" dirty="0">
                <a:solidFill>
                  <a:schemeClr val="tx1">
                    <a:alpha val="80000"/>
                  </a:schemeClr>
                </a:solidFill>
              </a:rPr>
              <a:t>February 9, </a:t>
            </a:r>
            <a:r>
              <a:rPr lang="en-US" sz="2000" b="1" dirty="0" smtClean="0">
                <a:solidFill>
                  <a:schemeClr val="tx1">
                    <a:alpha val="80000"/>
                  </a:schemeClr>
                </a:solidFill>
              </a:rPr>
              <a:t>2024</a:t>
            </a:r>
          </a:p>
          <a:p>
            <a:pPr algn="ctr"/>
            <a:endParaRPr lang="en-US" sz="2000" b="1" dirty="0">
              <a:solidFill>
                <a:schemeClr val="tx1">
                  <a:alpha val="80000"/>
                </a:schemeClr>
              </a:solidFill>
            </a:endParaRPr>
          </a:p>
          <a:p>
            <a:pPr algn="ctr"/>
            <a:endParaRPr lang="en-US" sz="2000" b="1" dirty="0" smtClean="0">
              <a:solidFill>
                <a:schemeClr val="tx1">
                  <a:alpha val="80000"/>
                </a:schemeClr>
              </a:solidFill>
            </a:endParaRPr>
          </a:p>
          <a:p>
            <a:pPr algn="ctr"/>
            <a:endParaRPr lang="en-US" sz="2000" b="1" dirty="0">
              <a:solidFill>
                <a:schemeClr val="tx1">
                  <a:alpha val="80000"/>
                </a:schemeClr>
              </a:solidFill>
            </a:endParaRPr>
          </a:p>
          <a:p>
            <a:pPr algn="ctr"/>
            <a:endParaRPr lang="en-US" sz="2000" b="1" dirty="0">
              <a:solidFill>
                <a:schemeClr val="tx1">
                  <a:alpha val="80000"/>
                </a:schemeClr>
              </a:solidFill>
            </a:endParaRPr>
          </a:p>
        </p:txBody>
      </p:sp>
      <p:sp>
        <p:nvSpPr>
          <p:cNvPr id="1041"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1"/>
          </a:solidFill>
          <a:ln w="516" cap="flat">
            <a:noFill/>
            <a:prstDash val="solid"/>
            <a:miter/>
          </a:ln>
        </p:spPr>
        <p:txBody>
          <a:bodyPr rtlCol="0" anchor="ctr"/>
          <a:lstStyle/>
          <a:p>
            <a:endParaRPr lang="en-US"/>
          </a:p>
        </p:txBody>
      </p:sp>
      <p:cxnSp>
        <p:nvCxnSpPr>
          <p:cNvPr id="1043"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9272"/>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4503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B71B81-5709-F382-F8FF-1F86345ACE03}"/>
              </a:ext>
            </a:extLst>
          </p:cNvPr>
          <p:cNvSpPr>
            <a:spLocks noGrp="1"/>
          </p:cNvSpPr>
          <p:nvPr>
            <p:ph type="title"/>
          </p:nvPr>
        </p:nvSpPr>
        <p:spPr/>
        <p:txBody>
          <a:bodyPr/>
          <a:lstStyle/>
          <a:p>
            <a:r>
              <a:rPr lang="en-US" dirty="0">
                <a:latin typeface="Amasis MT Pro Black" panose="02040A04050005020304" pitchFamily="18" charset="0"/>
              </a:rPr>
              <a:t>CONCLUSIONS</a:t>
            </a:r>
          </a:p>
        </p:txBody>
      </p:sp>
      <p:sp>
        <p:nvSpPr>
          <p:cNvPr id="5" name="Content Placeholder 4">
            <a:extLst>
              <a:ext uri="{FF2B5EF4-FFF2-40B4-BE49-F238E27FC236}">
                <a16:creationId xmlns:a16="http://schemas.microsoft.com/office/drawing/2014/main" id="{654738A8-9342-79F7-A135-859BA15ECCEC}"/>
              </a:ext>
            </a:extLst>
          </p:cNvPr>
          <p:cNvSpPr>
            <a:spLocks noGrp="1"/>
          </p:cNvSpPr>
          <p:nvPr>
            <p:ph idx="1"/>
          </p:nvPr>
        </p:nvSpPr>
        <p:spPr>
          <a:xfrm>
            <a:off x="4672208" y="739036"/>
            <a:ext cx="7878567" cy="4614709"/>
          </a:xfrm>
        </p:spPr>
        <p:txBody>
          <a:bodyPr>
            <a:normAutofit/>
          </a:bodyPr>
          <a:lstStyle/>
          <a:p>
            <a:endParaRPr lang="en-US" dirty="0"/>
          </a:p>
          <a:p>
            <a:pPr marL="457200" lvl="1" indent="0">
              <a:buNone/>
            </a:pPr>
            <a:endParaRPr lang="en-US" dirty="0"/>
          </a:p>
        </p:txBody>
      </p:sp>
      <p:sp>
        <p:nvSpPr>
          <p:cNvPr id="6" name="Text Placeholder 5">
            <a:extLst>
              <a:ext uri="{FF2B5EF4-FFF2-40B4-BE49-F238E27FC236}">
                <a16:creationId xmlns:a16="http://schemas.microsoft.com/office/drawing/2014/main" id="{CECEB858-0CE0-92FF-6A9A-3BB8D2241C4F}"/>
              </a:ext>
            </a:extLst>
          </p:cNvPr>
          <p:cNvSpPr>
            <a:spLocks noGrp="1"/>
          </p:cNvSpPr>
          <p:nvPr>
            <p:ph type="body" sz="half" idx="2"/>
          </p:nvPr>
        </p:nvSpPr>
        <p:spPr/>
        <p:txBody>
          <a:bodyPr/>
          <a:lstStyle/>
          <a:p>
            <a:pPr marL="285750" indent="-285750">
              <a:buFont typeface="Arial" panose="020B0604020202020204" pitchFamily="34" charset="0"/>
              <a:buChar char="•"/>
            </a:pPr>
            <a:r>
              <a:rPr lang="en-US" sz="1800" b="1" dirty="0"/>
              <a:t>Adolescents </a:t>
            </a:r>
            <a:r>
              <a:rPr lang="en-US" sz="1800" b="1" dirty="0" smtClean="0"/>
              <a:t>demonstrate limited ability in critical/rational thinking.</a:t>
            </a:r>
            <a:endParaRPr lang="en-US" sz="1800" b="1" dirty="0"/>
          </a:p>
          <a:p>
            <a:pPr marL="285750" indent="-285750">
              <a:buFont typeface="Arial" panose="020B0604020202020204" pitchFamily="34" charset="0"/>
              <a:buChar char="•"/>
            </a:pPr>
            <a:r>
              <a:rPr lang="en-US" sz="1800" b="1" dirty="0"/>
              <a:t>With the more remote (less concrete) prompt reasoning becomes emotional, rather than rational.</a:t>
            </a:r>
          </a:p>
          <a:p>
            <a:pPr marL="285750" indent="-285750">
              <a:buFont typeface="Arial" panose="020B0604020202020204" pitchFamily="34" charset="0"/>
              <a:buChar char="•"/>
            </a:pPr>
            <a:r>
              <a:rPr lang="en-US" sz="1800" b="1" dirty="0"/>
              <a:t>Future research: apply Lev Vygotsky’s theory of cognitive development:</a:t>
            </a:r>
          </a:p>
          <a:p>
            <a:pPr lvl="1"/>
            <a:r>
              <a:rPr lang="en-US" sz="1800" b="1" dirty="0"/>
              <a:t>Prompt I: </a:t>
            </a:r>
            <a:r>
              <a:rPr lang="en-US" sz="1800" b="1" dirty="0">
                <a:solidFill>
                  <a:schemeClr val="accent2">
                    <a:lumMod val="75000"/>
                  </a:schemeClr>
                </a:solidFill>
              </a:rPr>
              <a:t>comfort zone</a:t>
            </a:r>
          </a:p>
          <a:p>
            <a:pPr lvl="1"/>
            <a:r>
              <a:rPr lang="en-US" sz="1800" b="1" dirty="0"/>
              <a:t>Prompt II: </a:t>
            </a:r>
            <a:r>
              <a:rPr lang="en-US" sz="1800" b="1" dirty="0">
                <a:solidFill>
                  <a:schemeClr val="accent2">
                    <a:lumMod val="75000"/>
                  </a:schemeClr>
                </a:solidFill>
              </a:rPr>
              <a:t>zone of proximal development (scaffolding)</a:t>
            </a:r>
          </a:p>
          <a:p>
            <a:endParaRPr lang="en-US" dirty="0">
              <a:solidFill>
                <a:schemeClr val="accent2">
                  <a:lumMod val="75000"/>
                </a:schemeClr>
              </a:solidFill>
            </a:endParaRPr>
          </a:p>
        </p:txBody>
      </p:sp>
      <p:pic>
        <p:nvPicPr>
          <p:cNvPr id="3074" name="Picture 2" descr="Vygotsky's sociocultural theory: How do we apply it in class? - Additio App">
            <a:extLst>
              <a:ext uri="{FF2B5EF4-FFF2-40B4-BE49-F238E27FC236}">
                <a16:creationId xmlns:a16="http://schemas.microsoft.com/office/drawing/2014/main" id="{5858BA01-2E5F-AE8E-10AE-8AB4A4567D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1934" y="739036"/>
            <a:ext cx="4447131" cy="3223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0983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4E359-771F-23BF-0809-FC6BF4130D2F}"/>
              </a:ext>
            </a:extLst>
          </p:cNvPr>
          <p:cNvSpPr>
            <a:spLocks noGrp="1"/>
          </p:cNvSpPr>
          <p:nvPr>
            <p:ph type="title"/>
          </p:nvPr>
        </p:nvSpPr>
        <p:spPr/>
        <p:txBody>
          <a:bodyPr/>
          <a:lstStyle/>
          <a:p>
            <a:r>
              <a:rPr lang="en-US" b="1" dirty="0"/>
              <a:t>References</a:t>
            </a:r>
          </a:p>
        </p:txBody>
      </p:sp>
      <p:sp>
        <p:nvSpPr>
          <p:cNvPr id="3" name="Content Placeholder 2">
            <a:extLst>
              <a:ext uri="{FF2B5EF4-FFF2-40B4-BE49-F238E27FC236}">
                <a16:creationId xmlns:a16="http://schemas.microsoft.com/office/drawing/2014/main" id="{D63C2CF7-DD42-7AB0-6EA7-97CFC3D87978}"/>
              </a:ext>
            </a:extLst>
          </p:cNvPr>
          <p:cNvSpPr>
            <a:spLocks noGrp="1"/>
          </p:cNvSpPr>
          <p:nvPr>
            <p:ph idx="1"/>
          </p:nvPr>
        </p:nvSpPr>
        <p:spPr/>
        <p:txBody>
          <a:bodyPr>
            <a:normAutofit/>
          </a:bodyPr>
          <a:lstStyle/>
          <a:p>
            <a:pPr marL="0" marR="0" indent="0" algn="l">
              <a:lnSpc>
                <a:spcPct val="119000"/>
              </a:lnSpc>
              <a:spcBef>
                <a:spcPts val="0"/>
              </a:spcBef>
              <a:spcAft>
                <a:spcPts val="600"/>
              </a:spcAft>
            </a:pPr>
            <a:r>
              <a:rPr lang="en-US" sz="1800" kern="1400" dirty="0">
                <a:ln>
                  <a:noFill/>
                </a:ln>
                <a:solidFill>
                  <a:srgbClr val="333333"/>
                </a:solidFill>
                <a:effectLst/>
                <a:latin typeface="Times New Roman" panose="02020603050405020304" pitchFamily="18" charset="0"/>
              </a:rPr>
              <a:t>  </a:t>
            </a:r>
            <a:r>
              <a:rPr lang="en-US" sz="1800" kern="1400" dirty="0" err="1">
                <a:ln>
                  <a:noFill/>
                </a:ln>
                <a:solidFill>
                  <a:srgbClr val="333333"/>
                </a:solidFill>
                <a:effectLst/>
                <a:latin typeface="Times New Roman" panose="02020603050405020304" pitchFamily="18" charset="0"/>
              </a:rPr>
              <a:t>Cerbin</a:t>
            </a:r>
            <a:r>
              <a:rPr lang="en-US" sz="1800" kern="1400" dirty="0">
                <a:ln>
                  <a:noFill/>
                </a:ln>
                <a:solidFill>
                  <a:srgbClr val="333333"/>
                </a:solidFill>
                <a:effectLst/>
                <a:latin typeface="Times New Roman" panose="02020603050405020304" pitchFamily="18" charset="0"/>
              </a:rPr>
              <a:t>, W. (2018). Improving student learning from lectures. </a:t>
            </a:r>
            <a:r>
              <a:rPr lang="en-US" sz="1800" i="1" kern="1400" dirty="0">
                <a:ln>
                  <a:noFill/>
                </a:ln>
                <a:solidFill>
                  <a:srgbClr val="333333"/>
                </a:solidFill>
                <a:effectLst/>
                <a:latin typeface="Times New Roman" panose="02020603050405020304" pitchFamily="18" charset="0"/>
              </a:rPr>
              <a:t>Scholarship of Teaching and Learning in Psychology, 4</a:t>
            </a:r>
            <a:r>
              <a:rPr lang="en-US" sz="1800" kern="1400" dirty="0">
                <a:ln>
                  <a:noFill/>
                </a:ln>
                <a:solidFill>
                  <a:srgbClr val="333333"/>
                </a:solidFill>
                <a:effectLst/>
                <a:latin typeface="Times New Roman" panose="02020603050405020304" pitchFamily="18" charset="0"/>
              </a:rPr>
              <a:t>(3), 151–163. </a:t>
            </a:r>
            <a:r>
              <a:rPr lang="en-US" sz="1800" u="sng" kern="1400" dirty="0">
                <a:ln>
                  <a:noFill/>
                </a:ln>
                <a:solidFill>
                  <a:srgbClr val="2C72B7"/>
                </a:solidFill>
                <a:effectLst/>
                <a:latin typeface="Times New Roman" panose="02020603050405020304" pitchFamily="18" charset="0"/>
                <a:hlinkClick r:id="rId2"/>
              </a:rPr>
              <a:t>https://doi.org/10.1037/stl0000113</a:t>
            </a:r>
            <a:endParaRPr lang="en-US" sz="1800"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600"/>
              </a:spcAft>
            </a:pPr>
            <a:r>
              <a:rPr lang="en-US" sz="1800" kern="1400" dirty="0">
                <a:ln>
                  <a:noFill/>
                </a:ln>
                <a:solidFill>
                  <a:srgbClr val="333333"/>
                </a:solidFill>
                <a:effectLst/>
                <a:latin typeface="Times New Roman" panose="02020603050405020304" pitchFamily="18" charset="0"/>
              </a:rPr>
              <a:t>  Halpern, D. F. (2003). </a:t>
            </a:r>
            <a:r>
              <a:rPr lang="en-US" sz="1800" i="1" kern="1400" dirty="0">
                <a:ln>
                  <a:noFill/>
                </a:ln>
                <a:solidFill>
                  <a:srgbClr val="333333"/>
                </a:solidFill>
                <a:effectLst/>
                <a:latin typeface="Times New Roman" panose="02020603050405020304" pitchFamily="18" charset="0"/>
              </a:rPr>
              <a:t>Thought &amp; knowledge: An introduction to critical thinking</a:t>
            </a:r>
            <a:r>
              <a:rPr lang="en-US" sz="1800" kern="1400" dirty="0">
                <a:ln>
                  <a:noFill/>
                </a:ln>
                <a:solidFill>
                  <a:srgbClr val="333333"/>
                </a:solidFill>
                <a:effectLst/>
                <a:latin typeface="Times New Roman" panose="02020603050405020304" pitchFamily="18" charset="0"/>
              </a:rPr>
              <a:t> (4th ed.). Lawrence Erlbaum Associates Publishers.</a:t>
            </a:r>
          </a:p>
          <a:p>
            <a:pPr>
              <a:lnSpc>
                <a:spcPct val="119000"/>
              </a:lnSpc>
              <a:spcBef>
                <a:spcPts val="0"/>
              </a:spcBef>
              <a:spcAft>
                <a:spcPts val="600"/>
              </a:spcAft>
            </a:pPr>
            <a:r>
              <a:rPr lang="en-US" sz="1800" kern="1400" dirty="0" err="1">
                <a:solidFill>
                  <a:srgbClr val="333333"/>
                </a:solidFill>
                <a:latin typeface="Times New Roman" panose="02020603050405020304" pitchFamily="18" charset="0"/>
              </a:rPr>
              <a:t>Mu</a:t>
            </a:r>
            <a:r>
              <a:rPr lang="en-US" sz="1800" kern="1400" dirty="0" err="1">
                <a:ln>
                  <a:noFill/>
                </a:ln>
                <a:solidFill>
                  <a:srgbClr val="333333"/>
                </a:solidFill>
                <a:effectLst/>
                <a:latin typeface="Times New Roman" panose="02020603050405020304" pitchFamily="18" charset="0"/>
              </a:rPr>
              <a:t>ehlenkamp</a:t>
            </a:r>
            <a:r>
              <a:rPr lang="en-US" sz="1800" kern="1400" dirty="0">
                <a:ln>
                  <a:noFill/>
                </a:ln>
                <a:solidFill>
                  <a:srgbClr val="333333"/>
                </a:solidFill>
                <a:effectLst/>
                <a:latin typeface="Times New Roman" panose="02020603050405020304" pitchFamily="18" charset="0"/>
              </a:rPr>
              <a:t>, J. J., Weiss, N., &amp; Hansen, M. (2015). Problem-based learning for introductory psychology: Preliminary supporting evidence. </a:t>
            </a:r>
            <a:r>
              <a:rPr lang="en-US" sz="1800" i="1" kern="1400" dirty="0">
                <a:ln>
                  <a:noFill/>
                </a:ln>
                <a:solidFill>
                  <a:srgbClr val="333333"/>
                </a:solidFill>
                <a:effectLst/>
                <a:latin typeface="Times New Roman" panose="02020603050405020304" pitchFamily="18" charset="0"/>
              </a:rPr>
              <a:t>Scholarship of Teaching and Learning in Psychology, 1</a:t>
            </a:r>
            <a:r>
              <a:rPr lang="en-US" sz="1800" kern="1400" dirty="0">
                <a:ln>
                  <a:noFill/>
                </a:ln>
                <a:solidFill>
                  <a:srgbClr val="333333"/>
                </a:solidFill>
                <a:effectLst/>
                <a:latin typeface="Times New Roman" panose="02020603050405020304" pitchFamily="18" charset="0"/>
              </a:rPr>
              <a:t>(2), 125–136.</a:t>
            </a:r>
            <a:r>
              <a:rPr lang="en-US" sz="1800" kern="1400" dirty="0">
                <a:ln>
                  <a:noFill/>
                </a:ln>
                <a:solidFill>
                  <a:srgbClr val="000000"/>
                </a:solidFill>
                <a:effectLst/>
                <a:latin typeface="Calibri" panose="020F0502020204030204" pitchFamily="34" charset="0"/>
              </a:rPr>
              <a:t> </a:t>
            </a:r>
          </a:p>
          <a:p>
            <a:pPr marL="0" marR="0" indent="0" algn="l">
              <a:lnSpc>
                <a:spcPct val="119000"/>
              </a:lnSpc>
              <a:spcBef>
                <a:spcPts val="0"/>
              </a:spcBef>
              <a:spcAft>
                <a:spcPts val="600"/>
              </a:spcAft>
              <a:buNone/>
            </a:pPr>
            <a:endParaRPr lang="en-US" sz="1800" kern="1400" dirty="0">
              <a:ln>
                <a:noFill/>
              </a:ln>
              <a:solidFill>
                <a:srgbClr val="000000"/>
              </a:solidFill>
              <a:effectLst/>
              <a:latin typeface="Calibri" panose="020F0502020204030204" pitchFamily="34" charset="0"/>
            </a:endParaRPr>
          </a:p>
          <a:p>
            <a:pPr marL="0" indent="0">
              <a:buNone/>
            </a:pPr>
            <a:r>
              <a:rPr lang="en-US" b="1" dirty="0" smtClean="0"/>
              <a:t>Acknowledgements:</a:t>
            </a:r>
          </a:p>
          <a:p>
            <a:r>
              <a:rPr lang="en-US" sz="1900" dirty="0" smtClean="0"/>
              <a:t>A heartfelt thank you to all of the students who participated in this research</a:t>
            </a:r>
          </a:p>
          <a:p>
            <a:r>
              <a:rPr lang="en-US" sz="1900" dirty="0" smtClean="0"/>
              <a:t>Thank you to Campbell University for a Faculty Development Grant for Spring 2023</a:t>
            </a:r>
            <a:endParaRPr lang="en-US" sz="1900" dirty="0" smtClean="0"/>
          </a:p>
          <a:p>
            <a:pPr marL="0" indent="0">
              <a:buNone/>
            </a:pPr>
            <a:endParaRPr lang="en-US" dirty="0"/>
          </a:p>
        </p:txBody>
      </p:sp>
    </p:spTree>
    <p:extLst>
      <p:ext uri="{BB962C8B-B14F-4D97-AF65-F5344CB8AC3E}">
        <p14:creationId xmlns:p14="http://schemas.microsoft.com/office/powerpoint/2010/main" val="1513201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2659FDB4-FCBE-4A89-B46D-43D4FA5446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Title 7">
            <a:extLst>
              <a:ext uri="{FF2B5EF4-FFF2-40B4-BE49-F238E27FC236}">
                <a16:creationId xmlns:a16="http://schemas.microsoft.com/office/drawing/2014/main" id="{3326C9E0-D018-B272-ACCD-044D15FA63DD}"/>
              </a:ext>
            </a:extLst>
          </p:cNvPr>
          <p:cNvSpPr>
            <a:spLocks noGrp="1"/>
          </p:cNvSpPr>
          <p:nvPr>
            <p:ph type="title"/>
          </p:nvPr>
        </p:nvSpPr>
        <p:spPr>
          <a:xfrm>
            <a:off x="479394" y="1070800"/>
            <a:ext cx="3939688" cy="5583126"/>
          </a:xfrm>
        </p:spPr>
        <p:txBody>
          <a:bodyPr>
            <a:normAutofit/>
          </a:bodyPr>
          <a:lstStyle/>
          <a:p>
            <a:pPr algn="ctr"/>
            <a:r>
              <a:rPr lang="en-US" sz="6800" b="1" dirty="0">
                <a:latin typeface="Aharoni" panose="02010803020104030203" pitchFamily="2" charset="-79"/>
                <a:cs typeface="Aharoni" panose="02010803020104030203" pitchFamily="2" charset="-79"/>
              </a:rPr>
              <a:t>Critical Thinking</a:t>
            </a:r>
          </a:p>
        </p:txBody>
      </p:sp>
      <p:cxnSp>
        <p:nvCxnSpPr>
          <p:cNvPr id="18" name="Straight Connector 17">
            <a:extLst>
              <a:ext uri="{FF2B5EF4-FFF2-40B4-BE49-F238E27FC236}">
                <a16:creationId xmlns:a16="http://schemas.microsoft.com/office/drawing/2014/main" id="{C8F51B3F-8331-4E4A-AE96-D47B1006EEA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11" name="Content Placeholder 8">
            <a:extLst>
              <a:ext uri="{FF2B5EF4-FFF2-40B4-BE49-F238E27FC236}">
                <a16:creationId xmlns:a16="http://schemas.microsoft.com/office/drawing/2014/main" id="{E200D8E8-44FB-3596-D9FB-358D900DE7BC}"/>
              </a:ext>
            </a:extLst>
          </p:cNvPr>
          <p:cNvGraphicFramePr>
            <a:graphicFrameLocks noGrp="1"/>
          </p:cNvGraphicFramePr>
          <p:nvPr>
            <p:ph idx="1"/>
            <p:extLst>
              <p:ext uri="{D42A27DB-BD31-4B8C-83A1-F6EECF244321}">
                <p14:modId xmlns:p14="http://schemas.microsoft.com/office/powerpoint/2010/main" val="3664625884"/>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D8233B0-41B5-4D9A-AEEC-13DB66A8C9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FD4FA91-8E96-38DF-BE79-9CB3703568AD}"/>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400" b="1" kern="1200">
                <a:solidFill>
                  <a:schemeClr val="tx1"/>
                </a:solidFill>
                <a:latin typeface="+mj-lt"/>
                <a:ea typeface="+mj-ea"/>
                <a:cs typeface="+mj-cs"/>
              </a:rPr>
              <a:t>Background</a:t>
            </a:r>
          </a:p>
        </p:txBody>
      </p:sp>
      <p:grpSp>
        <p:nvGrpSpPr>
          <p:cNvPr id="16" name="Group 15">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7" name="Rectangle 16">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D47ADEC0-FB8A-5059-B651-4BEA1654A0A7}"/>
              </a:ext>
            </a:extLst>
          </p:cNvPr>
          <p:cNvSpPr>
            <a:spLocks/>
          </p:cNvSpPr>
          <p:nvPr/>
        </p:nvSpPr>
        <p:spPr>
          <a:xfrm>
            <a:off x="1835446" y="2598710"/>
            <a:ext cx="3933285" cy="628308"/>
          </a:xfrm>
          <a:prstGeom prst="rect">
            <a:avLst/>
          </a:prstGeom>
        </p:spPr>
        <p:txBody>
          <a:bodyPr>
            <a:normAutofit/>
          </a:bodyPr>
          <a:lstStyle/>
          <a:p>
            <a:pPr defTabSz="694944">
              <a:spcAft>
                <a:spcPts val="600"/>
              </a:spcAft>
            </a:pPr>
            <a:r>
              <a:rPr lang="en-US" sz="2432" kern="1200">
                <a:solidFill>
                  <a:schemeClr val="tx1"/>
                </a:solidFill>
                <a:latin typeface="Amasis MT Pro Black" panose="02040A04050005020304" pitchFamily="18" charset="0"/>
                <a:ea typeface="+mn-ea"/>
                <a:cs typeface="+mn-cs"/>
              </a:rPr>
              <a:t>Observations</a:t>
            </a:r>
            <a:endParaRPr lang="en-US" sz="3200">
              <a:latin typeface="Amasis MT Pro Black" panose="02040A04050005020304" pitchFamily="18" charset="0"/>
            </a:endParaRPr>
          </a:p>
        </p:txBody>
      </p:sp>
      <p:sp>
        <p:nvSpPr>
          <p:cNvPr id="7" name="Content Placeholder 6">
            <a:extLst>
              <a:ext uri="{FF2B5EF4-FFF2-40B4-BE49-F238E27FC236}">
                <a16:creationId xmlns:a16="http://schemas.microsoft.com/office/drawing/2014/main" id="{16937DC1-A3A8-E911-73E3-C13B4F3EE74B}"/>
              </a:ext>
            </a:extLst>
          </p:cNvPr>
          <p:cNvSpPr>
            <a:spLocks/>
          </p:cNvSpPr>
          <p:nvPr/>
        </p:nvSpPr>
        <p:spPr>
          <a:xfrm>
            <a:off x="1835446" y="3227018"/>
            <a:ext cx="3933285" cy="2809836"/>
          </a:xfrm>
          <a:prstGeom prst="rect">
            <a:avLst/>
          </a:prstGeom>
        </p:spPr>
        <p:txBody>
          <a:bodyPr/>
          <a:lstStyle/>
          <a:p>
            <a:pPr marL="260604" indent="-260604" defTabSz="694944">
              <a:lnSpc>
                <a:spcPct val="107000"/>
              </a:lnSpc>
              <a:buFont typeface="Symbol" panose="05050102010706020507" pitchFamily="18" charset="2"/>
              <a:buChar char=""/>
              <a:tabLst>
                <a:tab pos="3995928" algn="l"/>
              </a:tabLst>
            </a:pPr>
            <a:r>
              <a:rPr lang="en-US" sz="1368" b="1" kern="1200" dirty="0">
                <a:solidFill>
                  <a:schemeClr val="tx1"/>
                </a:solidFill>
                <a:latin typeface="Calibri" panose="020F0502020204030204" pitchFamily="34" charset="0"/>
                <a:ea typeface="+mn-ea"/>
                <a:cs typeface="Times New Roman" panose="02020603050405020304" pitchFamily="18" charset="0"/>
              </a:rPr>
              <a:t>Students’ critical thinking skills are generally weak</a:t>
            </a:r>
            <a:endParaRPr lang="en-US" sz="1368" kern="1200" dirty="0">
              <a:solidFill>
                <a:schemeClr val="tx1"/>
              </a:solidFill>
              <a:latin typeface="Calibri" panose="020F0502020204030204" pitchFamily="34" charset="0"/>
              <a:ea typeface="+mn-ea"/>
              <a:cs typeface="Times New Roman" panose="02020603050405020304" pitchFamily="18" charset="0"/>
            </a:endParaRPr>
          </a:p>
          <a:p>
            <a:pPr marL="260604" indent="-260604" defTabSz="694944">
              <a:lnSpc>
                <a:spcPct val="107000"/>
              </a:lnSpc>
              <a:spcAft>
                <a:spcPts val="608"/>
              </a:spcAft>
              <a:buFont typeface="Symbol" panose="05050102010706020507" pitchFamily="18" charset="2"/>
              <a:buChar char=""/>
              <a:tabLst>
                <a:tab pos="3995928" algn="l"/>
              </a:tabLst>
            </a:pPr>
            <a:r>
              <a:rPr lang="en-US" sz="1368" b="1" kern="1200" dirty="0">
                <a:solidFill>
                  <a:schemeClr val="tx1"/>
                </a:solidFill>
                <a:latin typeface="Calibri" panose="020F0502020204030204" pitchFamily="34" charset="0"/>
                <a:ea typeface="+mn-ea"/>
                <a:cs typeface="Times New Roman" panose="02020603050405020304" pitchFamily="18" charset="0"/>
              </a:rPr>
              <a:t>Often still quite dualistic</a:t>
            </a:r>
            <a:endParaRPr lang="en-US" sz="1368" kern="1200" dirty="0">
              <a:solidFill>
                <a:schemeClr val="tx1"/>
              </a:solidFill>
              <a:latin typeface="Calibri" panose="020F0502020204030204" pitchFamily="34" charset="0"/>
              <a:ea typeface="+mn-ea"/>
              <a:cs typeface="Times New Roman" panose="02020603050405020304" pitchFamily="18" charset="0"/>
            </a:endParaRPr>
          </a:p>
          <a:p>
            <a:endParaRPr lang="en-US" dirty="0"/>
          </a:p>
        </p:txBody>
      </p:sp>
      <p:sp>
        <p:nvSpPr>
          <p:cNvPr id="8" name="Text Placeholder 7">
            <a:extLst>
              <a:ext uri="{FF2B5EF4-FFF2-40B4-BE49-F238E27FC236}">
                <a16:creationId xmlns:a16="http://schemas.microsoft.com/office/drawing/2014/main" id="{FB1405D3-0140-28B9-E68E-A8A508F80660}"/>
              </a:ext>
            </a:extLst>
          </p:cNvPr>
          <p:cNvSpPr>
            <a:spLocks/>
          </p:cNvSpPr>
          <p:nvPr/>
        </p:nvSpPr>
        <p:spPr>
          <a:xfrm>
            <a:off x="5901898" y="2598710"/>
            <a:ext cx="3952656" cy="628308"/>
          </a:xfrm>
          <a:prstGeom prst="rect">
            <a:avLst/>
          </a:prstGeom>
        </p:spPr>
        <p:txBody>
          <a:bodyPr>
            <a:noAutofit/>
          </a:bodyPr>
          <a:lstStyle/>
          <a:p>
            <a:pPr defTabSz="694944">
              <a:spcAft>
                <a:spcPts val="600"/>
              </a:spcAft>
            </a:pPr>
            <a:r>
              <a:rPr lang="en-US" sz="2432" kern="1200">
                <a:solidFill>
                  <a:schemeClr val="tx1"/>
                </a:solidFill>
                <a:latin typeface="Amasis MT Pro Black" panose="02040A04050005020304" pitchFamily="18" charset="0"/>
                <a:ea typeface="+mn-ea"/>
                <a:cs typeface="+mn-cs"/>
              </a:rPr>
              <a:t>Diane Halpern’s Theory</a:t>
            </a:r>
            <a:endParaRPr lang="en-US" sz="3200">
              <a:latin typeface="Amasis MT Pro Black" panose="02040A04050005020304" pitchFamily="18" charset="0"/>
            </a:endParaRPr>
          </a:p>
        </p:txBody>
      </p:sp>
      <p:sp>
        <p:nvSpPr>
          <p:cNvPr id="9" name="Content Placeholder 8">
            <a:extLst>
              <a:ext uri="{FF2B5EF4-FFF2-40B4-BE49-F238E27FC236}">
                <a16:creationId xmlns:a16="http://schemas.microsoft.com/office/drawing/2014/main" id="{9562D8EA-CA50-5441-5B19-BCE3C16F0B46}"/>
              </a:ext>
            </a:extLst>
          </p:cNvPr>
          <p:cNvSpPr>
            <a:spLocks/>
          </p:cNvSpPr>
          <p:nvPr/>
        </p:nvSpPr>
        <p:spPr>
          <a:xfrm>
            <a:off x="5901898" y="3227018"/>
            <a:ext cx="3952656" cy="2809836"/>
          </a:xfrm>
          <a:prstGeom prst="rect">
            <a:avLst/>
          </a:prstGeom>
        </p:spPr>
        <p:txBody>
          <a:bodyPr/>
          <a:lstStyle/>
          <a:p>
            <a:pPr marL="285750" indent="-285750" defTabSz="694944">
              <a:spcAft>
                <a:spcPts val="600"/>
              </a:spcAft>
              <a:buFont typeface="Wingdings" panose="05000000000000000000" pitchFamily="2" charset="2"/>
              <a:buChar char="§"/>
            </a:pPr>
            <a:r>
              <a:rPr lang="en-US" sz="1368" b="1" kern="1200" dirty="0">
                <a:solidFill>
                  <a:schemeClr val="tx1"/>
                </a:solidFill>
                <a:latin typeface="Calibri" panose="020F0502020204030204" pitchFamily="34" charset="0"/>
                <a:ea typeface="+mn-ea"/>
                <a:cs typeface="Times New Roman" panose="02020603050405020304" pitchFamily="18" charset="0"/>
              </a:rPr>
              <a:t>Critical thinking skills can be taught with exercises and applications</a:t>
            </a:r>
          </a:p>
          <a:p>
            <a:pPr>
              <a:spcAft>
                <a:spcPts val="600"/>
              </a:spcAft>
            </a:pPr>
            <a:endParaRPr lang="en-US" dirty="0"/>
          </a:p>
        </p:txBody>
      </p:sp>
    </p:spTree>
    <p:extLst>
      <p:ext uri="{BB962C8B-B14F-4D97-AF65-F5344CB8AC3E}">
        <p14:creationId xmlns:p14="http://schemas.microsoft.com/office/powerpoint/2010/main" val="2250995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D67C897-3EE9-8617-EE6B-1FF08A45713D}"/>
              </a:ext>
            </a:extLst>
          </p:cNvPr>
          <p:cNvSpPr>
            <a:spLocks noGrp="1"/>
          </p:cNvSpPr>
          <p:nvPr>
            <p:ph type="title"/>
          </p:nvPr>
        </p:nvSpPr>
        <p:spPr/>
        <p:txBody>
          <a:bodyPr/>
          <a:lstStyle/>
          <a:p>
            <a:r>
              <a:rPr lang="en-US" dirty="0">
                <a:latin typeface="Amasis MT Pro Black" panose="02040A04050005020304" pitchFamily="18" charset="0"/>
              </a:rPr>
              <a:t>Method</a:t>
            </a:r>
          </a:p>
        </p:txBody>
      </p:sp>
      <p:sp>
        <p:nvSpPr>
          <p:cNvPr id="8" name="Content Placeholder 7">
            <a:extLst>
              <a:ext uri="{FF2B5EF4-FFF2-40B4-BE49-F238E27FC236}">
                <a16:creationId xmlns:a16="http://schemas.microsoft.com/office/drawing/2014/main" id="{A8C249E9-3BD0-F3C3-A52C-6B757579C871}"/>
              </a:ext>
            </a:extLst>
          </p:cNvPr>
          <p:cNvSpPr>
            <a:spLocks noGrp="1"/>
          </p:cNvSpPr>
          <p:nvPr>
            <p:ph idx="1"/>
          </p:nvPr>
        </p:nvSpPr>
        <p:spPr/>
        <p:txBody>
          <a:bodyPr>
            <a:normAutofit fontScale="92500" lnSpcReduction="10000"/>
          </a:bodyPr>
          <a:lstStyle/>
          <a:p>
            <a:pPr marL="152400" marR="0" indent="0" algn="l">
              <a:lnSpc>
                <a:spcPct val="125000"/>
              </a:lnSpc>
              <a:spcBef>
                <a:spcPts val="0"/>
              </a:spcBef>
              <a:spcAft>
                <a:spcPts val="800"/>
              </a:spcAft>
            </a:pPr>
            <a:r>
              <a:rPr lang="en-US" b="1" kern="1400" dirty="0">
                <a:ln>
                  <a:noFill/>
                </a:ln>
                <a:solidFill>
                  <a:srgbClr val="000000"/>
                </a:solidFill>
                <a:effectLst/>
                <a:latin typeface="Times New Roman" panose="02020603050405020304" pitchFamily="18" charset="0"/>
              </a:rPr>
              <a:t>This mixed-method study included the following steps:</a:t>
            </a:r>
            <a:endParaRPr lang="en-US" b="1" kern="1400" dirty="0">
              <a:ln>
                <a:noFill/>
              </a:ln>
              <a:solidFill>
                <a:srgbClr val="000000"/>
              </a:solidFill>
              <a:effectLst/>
              <a:latin typeface="Calibri" panose="020F0502020204030204" pitchFamily="34" charset="0"/>
            </a:endParaRPr>
          </a:p>
          <a:p>
            <a:pPr marL="381000" marR="0" indent="-228600" algn="l">
              <a:lnSpc>
                <a:spcPct val="125000"/>
              </a:lnSpc>
              <a:spcBef>
                <a:spcPts val="0"/>
              </a:spcBef>
              <a:spcAft>
                <a:spcPts val="800"/>
              </a:spcAft>
            </a:pPr>
            <a:r>
              <a:rPr lang="en-US" b="1" kern="1400" dirty="0">
                <a:ln>
                  <a:noFill/>
                </a:ln>
                <a:solidFill>
                  <a:srgbClr val="000000"/>
                </a:solidFill>
                <a:effectLst/>
                <a:latin typeface="Times New Roman" panose="02020603050405020304" pitchFamily="18" charset="0"/>
              </a:rPr>
              <a:t>(1)</a:t>
            </a:r>
            <a:r>
              <a:rPr lang="en-US" b="1" kern="1400" dirty="0">
                <a:ln>
                  <a:noFill/>
                </a:ln>
                <a:solidFill>
                  <a:srgbClr val="000000"/>
                </a:solidFill>
                <a:effectLst/>
                <a:latin typeface="Calibri" panose="020F0502020204030204" pitchFamily="34" charset="0"/>
              </a:rPr>
              <a:t> </a:t>
            </a:r>
            <a:r>
              <a:rPr lang="en-US" b="1" kern="1400" dirty="0">
                <a:ln>
                  <a:noFill/>
                </a:ln>
                <a:solidFill>
                  <a:srgbClr val="000000"/>
                </a:solidFill>
                <a:effectLst/>
                <a:latin typeface="Times New Roman" panose="02020603050405020304" pitchFamily="18" charset="0"/>
              </a:rPr>
              <a:t> Thirty undergraduate students enrolled in a Developmental Psychology course  received a 50-minute content unit about the developmental characteristics of the adolescent brain (social brain and prefrontal cortex).      </a:t>
            </a:r>
            <a:endParaRPr lang="en-US" b="1" kern="1400" dirty="0">
              <a:ln>
                <a:noFill/>
              </a:ln>
              <a:solidFill>
                <a:srgbClr val="000000"/>
              </a:solidFill>
              <a:effectLst/>
              <a:latin typeface="Calibri" panose="020F0502020204030204" pitchFamily="34" charset="0"/>
            </a:endParaRPr>
          </a:p>
          <a:p>
            <a:pPr marL="0" marR="0">
              <a:lnSpc>
                <a:spcPct val="107000"/>
              </a:lnSpc>
              <a:spcBef>
                <a:spcPts val="0"/>
              </a:spcBef>
              <a:spcAft>
                <a:spcPts val="0"/>
              </a:spcAft>
            </a:pPr>
            <a:r>
              <a:rPr lang="en-US" b="1" kern="1400" dirty="0">
                <a:ln>
                  <a:noFill/>
                </a:ln>
                <a:solidFill>
                  <a:srgbClr val="000000"/>
                </a:solidFill>
                <a:effectLst/>
                <a:latin typeface="Times New Roman" panose="02020603050405020304" pitchFamily="18" charset="0"/>
              </a:rPr>
              <a:t>(2)</a:t>
            </a:r>
            <a:r>
              <a:rPr lang="en-US" b="1" kern="1400" dirty="0">
                <a:ln>
                  <a:noFill/>
                </a:ln>
                <a:solidFill>
                  <a:srgbClr val="000000"/>
                </a:solidFill>
                <a:effectLst/>
                <a:latin typeface="Calibri" panose="020F0502020204030204" pitchFamily="34" charset="0"/>
              </a:rPr>
              <a:t> </a:t>
            </a:r>
            <a:r>
              <a:rPr lang="en-US" b="1" kern="1400" dirty="0">
                <a:ln>
                  <a:noFill/>
                </a:ln>
                <a:solidFill>
                  <a:srgbClr val="000000"/>
                </a:solidFill>
                <a:effectLst/>
                <a:latin typeface="Times New Roman" panose="02020603050405020304" pitchFamily="18" charset="0"/>
              </a:rPr>
              <a:t>Students received a homework assignment that required them to </a:t>
            </a:r>
          </a:p>
          <a:p>
            <a:pPr marL="0" marR="0" indent="0">
              <a:lnSpc>
                <a:spcPct val="107000"/>
              </a:lnSpc>
              <a:spcBef>
                <a:spcPts val="0"/>
              </a:spcBef>
              <a:spcAft>
                <a:spcPts val="0"/>
              </a:spcAft>
              <a:buNone/>
            </a:pPr>
            <a:r>
              <a:rPr lang="en-US" b="1" kern="1400" dirty="0">
                <a:solidFill>
                  <a:srgbClr val="000000"/>
                </a:solidFill>
                <a:latin typeface="Times New Roman" panose="02020603050405020304" pitchFamily="18" charset="0"/>
              </a:rPr>
              <a:t>    </a:t>
            </a:r>
            <a:r>
              <a:rPr lang="en-US" b="1" kern="1400" dirty="0">
                <a:ln>
                  <a:noFill/>
                </a:ln>
                <a:solidFill>
                  <a:srgbClr val="000000"/>
                </a:solidFill>
                <a:effectLst/>
                <a:latin typeface="Times New Roman" panose="02020603050405020304" pitchFamily="18" charset="0"/>
              </a:rPr>
              <a:t>watch TED Talk by Sarah-Jayne Blakemore (2018)</a:t>
            </a:r>
            <a:r>
              <a:rPr lang="en-US" sz="3000" b="1" dirty="0">
                <a:ln>
                  <a:noFill/>
                </a:ln>
                <a:latin typeface="Calibri" panose="020F0502020204030204" pitchFamily="34" charset="0"/>
                <a:cs typeface="Times New Roman" panose="02020603050405020304" pitchFamily="18" charset="0"/>
              </a:rPr>
              <a:t>    	</a:t>
            </a:r>
            <a:r>
              <a:rPr lang="en-US" sz="3000" u="sng" kern="1200" dirty="0">
                <a:solidFill>
                  <a:srgbClr val="0066CC"/>
                </a:solidFill>
                <a:effectLst/>
                <a:latin typeface="Calibri Light" panose="020F0302020204030204" pitchFamily="34" charset="0"/>
                <a:ea typeface="Times New Roman" panose="02020603050405020304" pitchFamily="18" charset="0"/>
                <a:cs typeface="Times New Roman" panose="02020603050405020304" pitchFamily="18" charset="0"/>
                <a:hlinkClick r:id="rId2"/>
              </a:rPr>
              <a:t>https</a:t>
            </a:r>
            <a:r>
              <a:rPr lang="en-US" sz="3000" u="sng" kern="1200" dirty="0">
                <a:solidFill>
                  <a:srgbClr val="0066CC"/>
                </a:solidFill>
                <a:effectLst/>
                <a:latin typeface="Calibri Light" panose="020F0302020204030204" pitchFamily="34" charset="0"/>
                <a:ea typeface="Times New Roman" panose="02020603050405020304" pitchFamily="18" charset="0"/>
                <a:cs typeface="Times New Roman" panose="02020603050405020304" pitchFamily="18" charset="0"/>
                <a:hlinkClick r:id="rId3"/>
              </a:rPr>
              <a:t>://www.youtube.com/watch?v=yQXhFa8dRCI</a:t>
            </a:r>
            <a:r>
              <a:rPr lang="en-US" sz="3000" u="sng" kern="1200" dirty="0">
                <a:solidFill>
                  <a:srgbClr val="0000FF"/>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152400" marR="0" indent="0" algn="l">
              <a:lnSpc>
                <a:spcPct val="125000"/>
              </a:lnSpc>
              <a:spcBef>
                <a:spcPts val="0"/>
              </a:spcBef>
              <a:spcAft>
                <a:spcPts val="800"/>
              </a:spcAft>
              <a:buNone/>
            </a:pPr>
            <a:r>
              <a:rPr lang="en-US" b="1" kern="1400" dirty="0">
                <a:ln>
                  <a:noFill/>
                </a:ln>
                <a:solidFill>
                  <a:srgbClr val="0D0D0D"/>
                </a:solidFill>
                <a:effectLst/>
                <a:latin typeface="Times New Roman" panose="02020603050405020304" pitchFamily="18" charset="0"/>
              </a:rPr>
              <a:t>  and answer two prompts about legal issues that may affect adolescents.</a:t>
            </a:r>
            <a:r>
              <a:rPr lang="en-US" b="1" kern="1400" dirty="0">
                <a:ln>
                  <a:noFill/>
                </a:ln>
                <a:solidFill>
                  <a:srgbClr val="000000"/>
                </a:solidFill>
                <a:effectLst/>
                <a:latin typeface="Times New Roman" panose="02020603050405020304" pitchFamily="18" charset="0"/>
              </a:rPr>
              <a:t> </a:t>
            </a:r>
            <a:endParaRPr lang="en-US" b="1"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600"/>
              </a:spcAft>
            </a:pPr>
            <a:endParaRPr lang="en-US" sz="1800" kern="1400" dirty="0">
              <a:ln>
                <a:noFill/>
              </a:ln>
              <a:solidFill>
                <a:srgbClr val="000000"/>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1338067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09CA2A-1E54-F864-E080-CAB1452E8301}"/>
              </a:ext>
            </a:extLst>
          </p:cNvPr>
          <p:cNvSpPr>
            <a:spLocks noGrp="1"/>
          </p:cNvSpPr>
          <p:nvPr>
            <p:ph type="title"/>
          </p:nvPr>
        </p:nvSpPr>
        <p:spPr>
          <a:xfrm>
            <a:off x="1075767" y="1188637"/>
            <a:ext cx="2988234" cy="4480726"/>
          </a:xfrm>
        </p:spPr>
        <p:txBody>
          <a:bodyPr>
            <a:normAutofit/>
          </a:bodyPr>
          <a:lstStyle/>
          <a:p>
            <a:pPr algn="r"/>
            <a:r>
              <a:rPr lang="en-US" sz="4100" b="1" dirty="0">
                <a:latin typeface="Amasis MT Pro Black" panose="02040A04050005020304" pitchFamily="18" charset="0"/>
              </a:rPr>
              <a:t>Critical Thinking:</a:t>
            </a:r>
            <a:br>
              <a:rPr lang="en-US" sz="4100" b="1" dirty="0">
                <a:latin typeface="Amasis MT Pro Black" panose="02040A04050005020304" pitchFamily="18" charset="0"/>
              </a:rPr>
            </a:br>
            <a:r>
              <a:rPr lang="en-US" sz="4100" b="1" dirty="0"/>
              <a:t>Adolescent Brain Unit</a:t>
            </a:r>
            <a:br>
              <a:rPr lang="en-US" sz="4100" b="1" dirty="0"/>
            </a:br>
            <a:r>
              <a:rPr lang="en-US" sz="4100" b="1" dirty="0"/>
              <a:t>- lecture</a:t>
            </a:r>
            <a:br>
              <a:rPr lang="en-US" sz="4100" b="1" dirty="0"/>
            </a:br>
            <a:r>
              <a:rPr lang="en-US" sz="4100" b="1" dirty="0"/>
              <a:t>- reading</a:t>
            </a:r>
            <a:br>
              <a:rPr lang="en-US" sz="4100" b="1" dirty="0"/>
            </a:br>
            <a:r>
              <a:rPr lang="en-US" sz="4100" b="1" dirty="0"/>
              <a:t>- video</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5" name="Content Placeholder 4">
            <a:extLst>
              <a:ext uri="{FF2B5EF4-FFF2-40B4-BE49-F238E27FC236}">
                <a16:creationId xmlns:a16="http://schemas.microsoft.com/office/drawing/2014/main" id="{6503DB3D-4D91-70DD-3FCD-A8C3432ADD01}"/>
              </a:ext>
            </a:extLst>
          </p:cNvPr>
          <p:cNvSpPr>
            <a:spLocks noGrp="1"/>
          </p:cNvSpPr>
          <p:nvPr>
            <p:ph idx="1"/>
          </p:nvPr>
        </p:nvSpPr>
        <p:spPr>
          <a:xfrm>
            <a:off x="5255260" y="1648870"/>
            <a:ext cx="4702848" cy="3560260"/>
          </a:xfrm>
        </p:spPr>
        <p:txBody>
          <a:bodyPr anchor="ctr">
            <a:normAutofit/>
          </a:bodyPr>
          <a:lstStyle/>
          <a:p>
            <a:pPr marL="0" indent="0">
              <a:buNone/>
            </a:pPr>
            <a:r>
              <a:rPr lang="en-US" sz="2400" b="1"/>
              <a:t>TASK:</a:t>
            </a:r>
          </a:p>
          <a:p>
            <a:pPr marL="0" indent="0">
              <a:buNone/>
            </a:pPr>
            <a:r>
              <a:rPr lang="en-US" sz="2400">
                <a:effectLst/>
                <a:latin typeface="Calibri" panose="020F0502020204030204" pitchFamily="34" charset="0"/>
                <a:ea typeface="Calibri" panose="020F0502020204030204" pitchFamily="34" charset="0"/>
                <a:cs typeface="Times New Roman" panose="02020603050405020304" pitchFamily="18" charset="0"/>
              </a:rPr>
              <a:t>Based on class lecture, your reading, and the information from the video, answer the following two questions in a comprehensive essay. Begin each answer with </a:t>
            </a:r>
            <a:r>
              <a:rPr lang="en-US" sz="2400" u="sng">
                <a:effectLst/>
                <a:latin typeface="Calibri" panose="020F0502020204030204" pitchFamily="34" charset="0"/>
                <a:ea typeface="Calibri" panose="020F0502020204030204" pitchFamily="34" charset="0"/>
                <a:cs typeface="Times New Roman" panose="02020603050405020304" pitchFamily="18" charset="0"/>
              </a:rPr>
              <a:t>your position</a:t>
            </a:r>
            <a:r>
              <a:rPr lang="en-US" sz="2400">
                <a:effectLst/>
                <a:latin typeface="Calibri" panose="020F0502020204030204" pitchFamily="34" charset="0"/>
                <a:ea typeface="Calibri" panose="020F0502020204030204" pitchFamily="34" charset="0"/>
                <a:cs typeface="Times New Roman" panose="02020603050405020304" pitchFamily="18" charset="0"/>
              </a:rPr>
              <a:t> on the issue and then discuss </a:t>
            </a:r>
            <a:r>
              <a:rPr lang="en-US" sz="2400" u="sng">
                <a:effectLst/>
                <a:latin typeface="Calibri" panose="020F0502020204030204" pitchFamily="34" charset="0"/>
                <a:ea typeface="Calibri" panose="020F0502020204030204" pitchFamily="34" charset="0"/>
                <a:cs typeface="Times New Roman" panose="02020603050405020304" pitchFamily="18" charset="0"/>
              </a:rPr>
              <a:t>your reasons</a:t>
            </a:r>
            <a:r>
              <a:rPr lang="en-US" sz="2400">
                <a:effectLst/>
                <a:latin typeface="Calibri" panose="020F0502020204030204" pitchFamily="34" charset="0"/>
                <a:ea typeface="Calibri" panose="020F0502020204030204" pitchFamily="34" charset="0"/>
                <a:cs typeface="Times New Roman" panose="02020603050405020304" pitchFamily="18" charset="0"/>
              </a:rPr>
              <a:t> for your position and the </a:t>
            </a:r>
            <a:r>
              <a:rPr lang="en-US" sz="2400" u="sng">
                <a:effectLst/>
                <a:latin typeface="Calibri" panose="020F0502020204030204" pitchFamily="34" charset="0"/>
                <a:ea typeface="Calibri" panose="020F0502020204030204" pitchFamily="34" charset="0"/>
                <a:cs typeface="Times New Roman" panose="02020603050405020304" pitchFamily="18" charset="0"/>
              </a:rPr>
              <a:t>evidence</a:t>
            </a:r>
            <a:r>
              <a:rPr lang="en-US" sz="2400">
                <a:effectLst/>
                <a:latin typeface="Calibri" panose="020F0502020204030204" pitchFamily="34" charset="0"/>
                <a:ea typeface="Calibri" panose="020F0502020204030204" pitchFamily="34" charset="0"/>
                <a:cs typeface="Times New Roman" panose="02020603050405020304" pitchFamily="18" charset="0"/>
              </a:rPr>
              <a:t> that backs up your reasons.</a:t>
            </a:r>
            <a:endParaRPr lang="en-US" sz="2400" b="1"/>
          </a:p>
          <a:p>
            <a:pPr marL="0" indent="0">
              <a:buNone/>
            </a:pPr>
            <a:endParaRPr lang="en-US" sz="2400" b="1"/>
          </a:p>
          <a:p>
            <a:pPr marL="0" indent="0">
              <a:buNone/>
            </a:pPr>
            <a:endParaRPr lang="en-US" sz="2400" b="1"/>
          </a:p>
        </p:txBody>
      </p:sp>
    </p:spTree>
    <p:extLst>
      <p:ext uri="{BB962C8B-B14F-4D97-AF65-F5344CB8AC3E}">
        <p14:creationId xmlns:p14="http://schemas.microsoft.com/office/powerpoint/2010/main" val="337633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C608BEB-860E-4094-8511-78603564A75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48FEF9C-382B-D0A8-0AE5-16ECD5232855}"/>
              </a:ext>
            </a:extLst>
          </p:cNvPr>
          <p:cNvSpPr>
            <a:spLocks noGrp="1"/>
          </p:cNvSpPr>
          <p:nvPr>
            <p:ph type="title"/>
          </p:nvPr>
        </p:nvSpPr>
        <p:spPr>
          <a:xfrm>
            <a:off x="838200" y="1412488"/>
            <a:ext cx="2899189" cy="4363844"/>
          </a:xfrm>
        </p:spPr>
        <p:txBody>
          <a:bodyPr anchor="t">
            <a:normAutofit/>
          </a:bodyPr>
          <a:lstStyle/>
          <a:p>
            <a:r>
              <a:rPr lang="en-US" sz="4000" b="1">
                <a:solidFill>
                  <a:srgbClr val="FFFFFF"/>
                </a:solidFill>
                <a:latin typeface="Amasis MT Pro Black" panose="02040A04050005020304" pitchFamily="18" charset="0"/>
              </a:rPr>
              <a:t>Prompts</a:t>
            </a:r>
          </a:p>
        </p:txBody>
      </p:sp>
      <p:sp>
        <p:nvSpPr>
          <p:cNvPr id="3" name="Content Placeholder 2">
            <a:extLst>
              <a:ext uri="{FF2B5EF4-FFF2-40B4-BE49-F238E27FC236}">
                <a16:creationId xmlns:a16="http://schemas.microsoft.com/office/drawing/2014/main" id="{86654F5F-458A-31FD-8B7C-DCA4435AE033}"/>
              </a:ext>
            </a:extLst>
          </p:cNvPr>
          <p:cNvSpPr>
            <a:spLocks noGrp="1"/>
          </p:cNvSpPr>
          <p:nvPr>
            <p:ph sz="half" idx="1"/>
          </p:nvPr>
        </p:nvSpPr>
        <p:spPr>
          <a:xfrm>
            <a:off x="4380855" y="366925"/>
            <a:ext cx="3427283" cy="5409408"/>
          </a:xfrm>
        </p:spPr>
        <p:txBody>
          <a:bodyPr>
            <a:noAutofit/>
          </a:bodyPr>
          <a:lstStyle/>
          <a:p>
            <a:pPr marL="0" indent="0">
              <a:buNone/>
            </a:pPr>
            <a:r>
              <a:rPr lang="en-US" sz="1800" b="1" dirty="0"/>
              <a:t>Prompt I:</a:t>
            </a:r>
          </a:p>
          <a:p>
            <a:pPr marL="0" marR="0" indent="0">
              <a:spcBef>
                <a:spcPts val="0"/>
              </a:spcBef>
              <a:spcAft>
                <a:spcPts val="0"/>
              </a:spcAft>
              <a:buNone/>
            </a:pPr>
            <a:r>
              <a:rPr lang="en-US" sz="1800" kern="1200" dirty="0">
                <a:effectLst/>
                <a:latin typeface="Calibri Light" panose="020F0302020204030204" pitchFamily="34" charset="0"/>
                <a:ea typeface="Times New Roman" panose="02020603050405020304" pitchFamily="18" charset="0"/>
                <a:cs typeface="Times New Roman" panose="02020603050405020304" pitchFamily="18" charset="0"/>
              </a:rPr>
              <a:t>Recent research findings about the teenage brain have found an interesting application in the legal system. Legislators and advocates are using the research to argue for changes in laws affecting teenagers. For instance, statistics have long shown that teenagers are much more prone to be involved in motor vehicle accidents. Pulling together the research on brain functioning with what we know about peer influence, some states have put limits on the number of passengers a teenage driver can have in a car. The reasoning? </a:t>
            </a:r>
            <a:r>
              <a:rPr lang="en-US" sz="1800" b="1" kern="1200" dirty="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Due to brain immaturity, teens may be less able to deflect peer pressure to take risks when driving</a:t>
            </a:r>
            <a:r>
              <a:rPr lang="en-US" sz="1800" b="1" kern="12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a:t>
            </a:r>
            <a:r>
              <a:rPr lang="en-US" sz="1800" b="1" kern="1200" dirty="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and the more peers are present in the car, the greater the pressure.</a:t>
            </a:r>
            <a:r>
              <a:rPr lang="en-US" sz="1800" kern="1200" dirty="0">
                <a:effectLst/>
                <a:latin typeface="Calibri Light" panose="020F0302020204030204" pitchFamily="34" charset="0"/>
                <a:ea typeface="Times New Roman" panose="02020603050405020304" pitchFamily="18" charset="0"/>
                <a:cs typeface="Times New Roman" panose="02020603050405020304" pitchFamily="18" charset="0"/>
              </a:rPr>
              <a:t> </a:t>
            </a:r>
            <a:endParaRPr lang="en-US" sz="1800" b="1" dirty="0"/>
          </a:p>
        </p:txBody>
      </p:sp>
      <p:cxnSp>
        <p:nvCxnSpPr>
          <p:cNvPr id="21" name="Straight Connector 20">
            <a:extLst>
              <a:ext uri="{FF2B5EF4-FFF2-40B4-BE49-F238E27FC236}">
                <a16:creationId xmlns:a16="http://schemas.microsoft.com/office/drawing/2014/main" id="{1F16A8D4-FE87-4604-88B2-394B5D1EB43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22C5EDB4-6DC1-094E-A376-1B7273630DAC}"/>
              </a:ext>
            </a:extLst>
          </p:cNvPr>
          <p:cNvSpPr>
            <a:spLocks noGrp="1"/>
          </p:cNvSpPr>
          <p:nvPr>
            <p:ph sz="half" idx="2"/>
          </p:nvPr>
        </p:nvSpPr>
        <p:spPr>
          <a:xfrm>
            <a:off x="8451604" y="1412489"/>
            <a:ext cx="3197701" cy="4363844"/>
          </a:xfrm>
        </p:spPr>
        <p:txBody>
          <a:bodyPr>
            <a:normAutofit/>
          </a:bodyPr>
          <a:lstStyle/>
          <a:p>
            <a:pPr marL="0" indent="0">
              <a:buNone/>
            </a:pPr>
            <a:r>
              <a:rPr lang="en-US" sz="2000" b="1"/>
              <a:t>Q1:</a:t>
            </a:r>
          </a:p>
          <a:p>
            <a:pPr marL="0" indent="0">
              <a:buNone/>
            </a:pPr>
            <a:r>
              <a:rPr lang="en-US" sz="2000" kern="1200">
                <a:effectLst/>
                <a:latin typeface="Calibri Light" panose="020F0302020204030204" pitchFamily="34" charset="0"/>
                <a:ea typeface="Times New Roman" panose="02020603050405020304" pitchFamily="18" charset="0"/>
                <a:cs typeface="Times New Roman" panose="02020603050405020304" pitchFamily="18" charset="0"/>
              </a:rPr>
              <a:t>Based on what you have learned from your textbook, the class lecture, and the video about teenage brain development, </a:t>
            </a:r>
            <a:r>
              <a:rPr lang="en-US" sz="2000" b="1" kern="120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do you think the highlighted argument</a:t>
            </a:r>
            <a:r>
              <a:rPr lang="en-US" sz="2000" b="1" kern="1200">
                <a:effectLst/>
                <a:latin typeface="Calibri Light" panose="020F0302020204030204" pitchFamily="34" charset="0"/>
                <a:ea typeface="Times New Roman" panose="02020603050405020304" pitchFamily="18" charset="0"/>
                <a:cs typeface="Times New Roman" panose="02020603050405020304" pitchFamily="18" charset="0"/>
              </a:rPr>
              <a:t> is </a:t>
            </a:r>
            <a:r>
              <a:rPr lang="en-US" sz="2000" b="1" kern="120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valid</a:t>
            </a:r>
            <a:r>
              <a:rPr lang="en-US" sz="2000" kern="120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  </a:t>
            </a:r>
            <a:r>
              <a:rPr lang="en-US" sz="2000" kern="1200">
                <a:effectLst/>
                <a:latin typeface="Calibri Light" panose="020F0302020204030204" pitchFamily="34" charset="0"/>
                <a:ea typeface="Times New Roman" panose="02020603050405020304" pitchFamily="18" charset="0"/>
                <a:cs typeface="Times New Roman" panose="02020603050405020304" pitchFamily="18" charset="0"/>
              </a:rPr>
              <a:t>Explain </a:t>
            </a:r>
            <a:r>
              <a:rPr lang="en-US" sz="2000" b="1" kern="1200">
                <a:effectLst/>
                <a:latin typeface="Calibri Light" panose="020F0302020204030204" pitchFamily="34" charset="0"/>
                <a:ea typeface="Times New Roman" panose="02020603050405020304" pitchFamily="18" charset="0"/>
                <a:cs typeface="Times New Roman" panose="02020603050405020304" pitchFamily="18" charset="0"/>
              </a:rPr>
              <a:t>why or why not</a:t>
            </a:r>
            <a:r>
              <a:rPr lang="en-US" sz="2000" kern="1200">
                <a:effectLst/>
                <a:latin typeface="Calibri Light" panose="020F0302020204030204" pitchFamily="34" charset="0"/>
                <a:ea typeface="Times New Roman" panose="02020603050405020304" pitchFamily="18" charset="0"/>
                <a:cs typeface="Times New Roman" panose="02020603050405020304" pitchFamily="18" charset="0"/>
              </a:rPr>
              <a:t>.</a:t>
            </a:r>
            <a:endParaRPr lang="en-US" sz="2000" b="1"/>
          </a:p>
        </p:txBody>
      </p:sp>
    </p:spTree>
    <p:extLst>
      <p:ext uri="{BB962C8B-B14F-4D97-AF65-F5344CB8AC3E}">
        <p14:creationId xmlns:p14="http://schemas.microsoft.com/office/powerpoint/2010/main" val="1956383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78E5C42-0345-766B-4F07-F0E3778D3023}"/>
              </a:ext>
            </a:extLst>
          </p:cNvPr>
          <p:cNvSpPr>
            <a:spLocks noGrp="1"/>
          </p:cNvSpPr>
          <p:nvPr>
            <p:ph type="title"/>
          </p:nvPr>
        </p:nvSpPr>
        <p:spPr>
          <a:xfrm>
            <a:off x="838200" y="1412488"/>
            <a:ext cx="2899189" cy="4363844"/>
          </a:xfrm>
        </p:spPr>
        <p:txBody>
          <a:bodyPr anchor="t">
            <a:normAutofit/>
          </a:bodyPr>
          <a:lstStyle/>
          <a:p>
            <a:r>
              <a:rPr lang="en-US" sz="4000" b="1">
                <a:solidFill>
                  <a:srgbClr val="FFFFFF"/>
                </a:solidFill>
                <a:latin typeface="Amasis MT Pro Black" panose="02040A04050005020304" pitchFamily="18" charset="0"/>
              </a:rPr>
              <a:t>Prompts</a:t>
            </a:r>
          </a:p>
        </p:txBody>
      </p:sp>
      <p:sp>
        <p:nvSpPr>
          <p:cNvPr id="3" name="Content Placeholder 2">
            <a:extLst>
              <a:ext uri="{FF2B5EF4-FFF2-40B4-BE49-F238E27FC236}">
                <a16:creationId xmlns:a16="http://schemas.microsoft.com/office/drawing/2014/main" id="{381757A0-BDF5-D2CB-2ABB-55FEC3A173EC}"/>
              </a:ext>
            </a:extLst>
          </p:cNvPr>
          <p:cNvSpPr>
            <a:spLocks noGrp="1"/>
          </p:cNvSpPr>
          <p:nvPr>
            <p:ph sz="half" idx="1"/>
          </p:nvPr>
        </p:nvSpPr>
        <p:spPr>
          <a:xfrm>
            <a:off x="4380855" y="1412489"/>
            <a:ext cx="3427283" cy="4363844"/>
          </a:xfrm>
        </p:spPr>
        <p:txBody>
          <a:bodyPr>
            <a:normAutofit/>
          </a:bodyPr>
          <a:lstStyle/>
          <a:p>
            <a:pPr marL="0" indent="0">
              <a:buNone/>
            </a:pPr>
            <a:r>
              <a:rPr lang="en-US" sz="2000" b="1"/>
              <a:t>Prompt II:</a:t>
            </a:r>
          </a:p>
          <a:p>
            <a:pPr marL="0" marR="0" indent="0">
              <a:spcBef>
                <a:spcPts val="0"/>
              </a:spcBef>
              <a:spcAft>
                <a:spcPts val="0"/>
              </a:spcAft>
              <a:buNone/>
            </a:pPr>
            <a:r>
              <a:rPr lang="en-US" sz="2000" kern="1200">
                <a:effectLst/>
                <a:latin typeface="Calibri Light" panose="020F0302020204030204" pitchFamily="34" charset="0"/>
                <a:ea typeface="Times New Roman" panose="02020603050405020304" pitchFamily="18" charset="0"/>
                <a:cs typeface="Times New Roman" panose="02020603050405020304" pitchFamily="18" charset="0"/>
              </a:rPr>
              <a:t>Another area in which this research on the adolescent brain is being used is with regard to decisions whether teenagers charged with serious crimes should be tried as adults. Decisions vary from case to case, but when teenagers are charged as adults in these serious situations, advocates ask, </a:t>
            </a:r>
            <a:r>
              <a:rPr lang="en-US" sz="2000" kern="120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a:t>
            </a:r>
            <a:r>
              <a:rPr lang="en-US" sz="2000" b="1" kern="120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Is this fair when teenagers still may have the minds of children?</a:t>
            </a:r>
            <a:r>
              <a:rPr lang="en-US" sz="2000" b="1" kern="120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a:t>
            </a:r>
            <a:r>
              <a:rPr lang="en-US" sz="2000" b="1" kern="1200">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2000" kern="1200">
                <a:effectLst/>
                <a:latin typeface="Calibri Light" panose="020F0302020204030204" pitchFamily="34" charset="0"/>
                <a:ea typeface="Times New Roman" panose="02020603050405020304" pitchFamily="18" charset="0"/>
                <a:cs typeface="Times New Roman" panose="02020603050405020304" pitchFamily="18" charset="0"/>
              </a:rPr>
              <a:t/>
            </a:r>
            <a:br>
              <a:rPr lang="en-US" sz="2000" kern="1200">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000"/>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F557D9BA-9A27-70F5-E09D-5A8563F6D2CF}"/>
              </a:ext>
            </a:extLst>
          </p:cNvPr>
          <p:cNvSpPr>
            <a:spLocks noGrp="1"/>
          </p:cNvSpPr>
          <p:nvPr>
            <p:ph sz="half" idx="2"/>
          </p:nvPr>
        </p:nvSpPr>
        <p:spPr>
          <a:xfrm>
            <a:off x="8451604" y="1412489"/>
            <a:ext cx="3197701" cy="4363844"/>
          </a:xfrm>
        </p:spPr>
        <p:txBody>
          <a:bodyPr>
            <a:normAutofit/>
          </a:bodyPr>
          <a:lstStyle/>
          <a:p>
            <a:pPr marL="0" indent="0">
              <a:buNone/>
            </a:pPr>
            <a:r>
              <a:rPr lang="en-US" sz="2000" b="1"/>
              <a:t>Q2:</a:t>
            </a:r>
          </a:p>
          <a:p>
            <a:pPr marL="0" marR="0" indent="0">
              <a:spcBef>
                <a:spcPts val="0"/>
              </a:spcBef>
              <a:spcAft>
                <a:spcPts val="0"/>
              </a:spcAft>
              <a:buNone/>
            </a:pPr>
            <a:r>
              <a:rPr lang="en-US" sz="2000" b="1" kern="120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Discuss whether or not you think teenagers charged with serious crimes</a:t>
            </a:r>
            <a:r>
              <a:rPr lang="en-US" sz="2000" kern="120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 </a:t>
            </a:r>
            <a:r>
              <a:rPr lang="en-US" sz="2000" b="1" kern="1200">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(felonies) should be tried as adults.</a:t>
            </a:r>
            <a:r>
              <a:rPr lang="en-US" sz="2000" kern="1200">
                <a:effectLst/>
                <a:latin typeface="Calibri Light" panose="020F0302020204030204" pitchFamily="34" charset="0"/>
                <a:ea typeface="Times New Roman" panose="02020603050405020304" pitchFamily="18" charset="0"/>
                <a:cs typeface="Times New Roman" panose="02020603050405020304" pitchFamily="18" charset="0"/>
              </a:rPr>
              <a:t> Explain </a:t>
            </a:r>
            <a:r>
              <a:rPr lang="en-US" sz="2000" b="1" kern="1200">
                <a:effectLst/>
                <a:latin typeface="Calibri Light" panose="020F0302020204030204" pitchFamily="34" charset="0"/>
                <a:ea typeface="Times New Roman" panose="02020603050405020304" pitchFamily="18" charset="0"/>
                <a:cs typeface="Times New Roman" panose="02020603050405020304" pitchFamily="18" charset="0"/>
              </a:rPr>
              <a:t>why or why not</a:t>
            </a:r>
            <a:r>
              <a:rPr lang="en-US" sz="2000" kern="1200">
                <a:effectLst/>
                <a:latin typeface="Calibri Light" panose="020F0302020204030204" pitchFamily="34" charset="0"/>
                <a:ea typeface="Times New Roman" panose="02020603050405020304" pitchFamily="18" charset="0"/>
                <a:cs typeface="Times New Roman" panose="02020603050405020304" pitchFamily="18" charset="0"/>
              </a:rPr>
              <a:t>.</a:t>
            </a:r>
            <a:endParaRPr lang="en-US" sz="2000"/>
          </a:p>
        </p:txBody>
      </p:sp>
    </p:spTree>
    <p:extLst>
      <p:ext uri="{BB962C8B-B14F-4D97-AF65-F5344CB8AC3E}">
        <p14:creationId xmlns:p14="http://schemas.microsoft.com/office/powerpoint/2010/main" val="2894176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6981A327-4479-DFC8-761D-D4A9BD9F4BF1}"/>
              </a:ext>
            </a:extLst>
          </p:cNvPr>
          <p:cNvSpPr>
            <a:spLocks noGrp="1"/>
          </p:cNvSpPr>
          <p:nvPr>
            <p:ph type="title"/>
          </p:nvPr>
        </p:nvSpPr>
        <p:spPr>
          <a:xfrm>
            <a:off x="686834" y="1153572"/>
            <a:ext cx="3200400" cy="4461163"/>
          </a:xfrm>
        </p:spPr>
        <p:txBody>
          <a:bodyPr>
            <a:normAutofit/>
          </a:bodyPr>
          <a:lstStyle/>
          <a:p>
            <a:r>
              <a:rPr lang="en-US" sz="3700">
                <a:solidFill>
                  <a:srgbClr val="FFFFFF"/>
                </a:solidFill>
                <a:latin typeface="Amasis MT Pro Black" panose="02040A04050005020304" pitchFamily="18" charset="0"/>
              </a:rPr>
              <a:t>Hypotheses</a:t>
            </a:r>
          </a:p>
        </p:txBody>
      </p:sp>
      <p:sp>
        <p:nvSpPr>
          <p:cNvPr id="17" name="Arc 16">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Content Placeholder 7">
            <a:extLst>
              <a:ext uri="{FF2B5EF4-FFF2-40B4-BE49-F238E27FC236}">
                <a16:creationId xmlns:a16="http://schemas.microsoft.com/office/drawing/2014/main" id="{C7276188-C558-F967-2666-16AE7B9FE52E}"/>
              </a:ext>
            </a:extLst>
          </p:cNvPr>
          <p:cNvSpPr>
            <a:spLocks noGrp="1"/>
          </p:cNvSpPr>
          <p:nvPr>
            <p:ph idx="1"/>
          </p:nvPr>
        </p:nvSpPr>
        <p:spPr>
          <a:xfrm>
            <a:off x="4447308" y="591344"/>
            <a:ext cx="6906491" cy="5585619"/>
          </a:xfrm>
        </p:spPr>
        <p:txBody>
          <a:bodyPr anchor="ctr">
            <a:normAutofit/>
          </a:bodyPr>
          <a:lstStyle/>
          <a:p>
            <a:pPr marR="0">
              <a:spcBef>
                <a:spcPts val="0"/>
              </a:spcBef>
              <a:spcAft>
                <a:spcPts val="0"/>
              </a:spcAft>
              <a:buFont typeface="Wingdings" panose="05000000000000000000" pitchFamily="2" charset="2"/>
              <a:buChar char="§"/>
            </a:pPr>
            <a:r>
              <a:rPr lang="en-US" b="1" kern="1400" dirty="0">
                <a:ln>
                  <a:noFill/>
                </a:ln>
                <a:effectLst/>
                <a:latin typeface="Times New Roman" panose="02020603050405020304" pitchFamily="18" charset="0"/>
              </a:rPr>
              <a:t>H1: </a:t>
            </a:r>
            <a:r>
              <a:rPr lang="en-US" kern="1400" dirty="0">
                <a:ln>
                  <a:noFill/>
                </a:ln>
                <a:effectLst/>
                <a:latin typeface="Times New Roman" panose="02020603050405020304" pitchFamily="18" charset="0"/>
              </a:rPr>
              <a:t>There will be a significant difference between the scores for Prompt I and </a:t>
            </a:r>
          </a:p>
          <a:p>
            <a:pPr marL="0" marR="0" indent="0">
              <a:spcBef>
                <a:spcPts val="0"/>
              </a:spcBef>
              <a:spcAft>
                <a:spcPts val="0"/>
              </a:spcAft>
              <a:buNone/>
            </a:pPr>
            <a:r>
              <a:rPr lang="en-US" kern="1400" dirty="0">
                <a:latin typeface="Times New Roman" panose="02020603050405020304" pitchFamily="18" charset="0"/>
              </a:rPr>
              <a:t>   </a:t>
            </a:r>
            <a:r>
              <a:rPr lang="en-US" kern="1400" dirty="0">
                <a:ln>
                  <a:noFill/>
                </a:ln>
                <a:effectLst/>
                <a:latin typeface="Times New Roman" panose="02020603050405020304" pitchFamily="18" charset="0"/>
              </a:rPr>
              <a:t>Prompt </a:t>
            </a:r>
            <a:r>
              <a:rPr lang="en-US" kern="1400" dirty="0">
                <a:latin typeface="Times New Roman" panose="02020603050405020304" pitchFamily="18" charset="0"/>
              </a:rPr>
              <a:t>II</a:t>
            </a:r>
            <a:r>
              <a:rPr lang="en-US" kern="1400" dirty="0">
                <a:ln>
                  <a:noFill/>
                </a:ln>
                <a:effectLst/>
                <a:latin typeface="Times New Roman" panose="02020603050405020304" pitchFamily="18" charset="0"/>
              </a:rPr>
              <a:t>.</a:t>
            </a:r>
          </a:p>
          <a:p>
            <a:pPr marR="0">
              <a:spcBef>
                <a:spcPts val="0"/>
              </a:spcBef>
              <a:spcAft>
                <a:spcPts val="0"/>
              </a:spcAft>
              <a:buFont typeface="Wingdings" panose="05000000000000000000" pitchFamily="2" charset="2"/>
              <a:buChar char="§"/>
            </a:pPr>
            <a:r>
              <a:rPr lang="en-US" b="1" kern="1400" dirty="0">
                <a:ln>
                  <a:noFill/>
                </a:ln>
                <a:effectLst/>
                <a:latin typeface="Times New Roman" panose="02020603050405020304" pitchFamily="18" charset="0"/>
              </a:rPr>
              <a:t>H2: </a:t>
            </a:r>
            <a:r>
              <a:rPr lang="en-US" kern="1400" dirty="0">
                <a:ln>
                  <a:noFill/>
                </a:ln>
                <a:effectLst/>
                <a:latin typeface="Times New Roman" panose="02020603050405020304" pitchFamily="18" charset="0"/>
              </a:rPr>
              <a:t>The majority of response pairs will show </a:t>
            </a:r>
            <a:r>
              <a:rPr lang="en-US" kern="1400" dirty="0" err="1">
                <a:ln>
                  <a:noFill/>
                </a:ln>
                <a:effectLst/>
                <a:latin typeface="Times New Roman" panose="02020603050405020304" pitchFamily="18" charset="0"/>
              </a:rPr>
              <a:t>inconsistant</a:t>
            </a:r>
            <a:r>
              <a:rPr lang="en-US" kern="1400" dirty="0">
                <a:ln>
                  <a:noFill/>
                </a:ln>
                <a:effectLst/>
                <a:latin typeface="Times New Roman" panose="02020603050405020304" pitchFamily="18" charset="0"/>
              </a:rPr>
              <a:t> reasoning. </a:t>
            </a:r>
            <a:endParaRPr lang="en-US" kern="1400" dirty="0">
              <a:ln>
                <a:noFill/>
              </a:ln>
              <a:effectLst/>
              <a:latin typeface="Calibri" panose="020F0502020204030204" pitchFamily="34" charset="0"/>
            </a:endParaRPr>
          </a:p>
          <a:p>
            <a:pPr marL="0" marR="0" indent="0">
              <a:spcBef>
                <a:spcPts val="0"/>
              </a:spcBef>
              <a:spcAft>
                <a:spcPts val="600"/>
              </a:spcAft>
              <a:buNone/>
            </a:pPr>
            <a:endParaRPr lang="en-US" kern="1400" dirty="0">
              <a:ln>
                <a:noFill/>
              </a:ln>
              <a:effectLst/>
              <a:latin typeface="Calibri" panose="020F0502020204030204" pitchFamily="34" charset="0"/>
            </a:endParaRPr>
          </a:p>
          <a:p>
            <a:endParaRPr lang="en-US" dirty="0"/>
          </a:p>
        </p:txBody>
      </p:sp>
    </p:spTree>
    <p:extLst>
      <p:ext uri="{BB962C8B-B14F-4D97-AF65-F5344CB8AC3E}">
        <p14:creationId xmlns:p14="http://schemas.microsoft.com/office/powerpoint/2010/main" val="3876159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D816-5AB8-6F6F-6A6E-9F1D2452D1D3}"/>
              </a:ext>
            </a:extLst>
          </p:cNvPr>
          <p:cNvSpPr>
            <a:spLocks noGrp="1"/>
          </p:cNvSpPr>
          <p:nvPr>
            <p:ph type="title"/>
          </p:nvPr>
        </p:nvSpPr>
        <p:spPr/>
        <p:txBody>
          <a:bodyPr vert="horz" lIns="91440" tIns="45720" rIns="91440" bIns="45720" rtlCol="0" anchor="b">
            <a:normAutofit/>
          </a:bodyPr>
          <a:lstStyle/>
          <a:p>
            <a:r>
              <a:rPr lang="en-US" sz="3600" kern="1200" dirty="0">
                <a:solidFill>
                  <a:schemeClr val="tx1"/>
                </a:solidFill>
                <a:latin typeface="Amasis MT Pro Black" panose="02040A04050005020304" pitchFamily="18" charset="0"/>
              </a:rPr>
              <a:t>RESULTS</a:t>
            </a:r>
          </a:p>
        </p:txBody>
      </p:sp>
      <p:sp>
        <p:nvSpPr>
          <p:cNvPr id="3" name="Content Placeholder 2">
            <a:extLst>
              <a:ext uri="{FF2B5EF4-FFF2-40B4-BE49-F238E27FC236}">
                <a16:creationId xmlns:a16="http://schemas.microsoft.com/office/drawing/2014/main" id="{6D8F780F-26E7-FB15-3187-0DB44371FD28}"/>
              </a:ext>
            </a:extLst>
          </p:cNvPr>
          <p:cNvSpPr>
            <a:spLocks noGrp="1"/>
          </p:cNvSpPr>
          <p:nvPr>
            <p:ph idx="1"/>
          </p:nvPr>
        </p:nvSpPr>
        <p:spPr/>
        <p:txBody>
          <a:bodyPr vert="horz" lIns="91440" tIns="45720" rIns="91440" bIns="45720" rtlCol="0" anchor="ctr">
            <a:normAutofit/>
          </a:bodyPr>
          <a:lstStyle/>
          <a:p>
            <a:pPr marR="0">
              <a:spcBef>
                <a:spcPts val="0"/>
              </a:spcBef>
              <a:spcAft>
                <a:spcPts val="0"/>
              </a:spcAft>
              <a:buFont typeface="Wingdings" panose="05000000000000000000" pitchFamily="2" charset="2"/>
              <a:buChar char="§"/>
            </a:pPr>
            <a:r>
              <a:rPr lang="en-US" sz="2400" dirty="0">
                <a:ln>
                  <a:noFill/>
                </a:ln>
                <a:effectLst/>
              </a:rPr>
              <a:t>Paired </a:t>
            </a:r>
            <a:r>
              <a:rPr lang="en-US" sz="2400" i="1" dirty="0">
                <a:ln>
                  <a:noFill/>
                </a:ln>
                <a:effectLst/>
              </a:rPr>
              <a:t>t-</a:t>
            </a:r>
            <a:r>
              <a:rPr lang="en-US" sz="2400" dirty="0">
                <a:ln>
                  <a:noFill/>
                </a:ln>
                <a:effectLst/>
              </a:rPr>
              <a:t>test: significant difference between the scores for Response 1 (</a:t>
            </a:r>
            <a:r>
              <a:rPr lang="en-US" sz="2400" i="1" dirty="0">
                <a:ln>
                  <a:noFill/>
                </a:ln>
                <a:effectLst/>
              </a:rPr>
              <a:t>M</a:t>
            </a:r>
            <a:r>
              <a:rPr lang="en-US" sz="2400" dirty="0">
                <a:ln>
                  <a:noFill/>
                </a:ln>
                <a:effectLst/>
              </a:rPr>
              <a:t> = 3.77, </a:t>
            </a:r>
            <a:r>
              <a:rPr lang="en-US" sz="2400" i="1" dirty="0">
                <a:ln>
                  <a:noFill/>
                </a:ln>
                <a:effectLst/>
              </a:rPr>
              <a:t>SD</a:t>
            </a:r>
            <a:r>
              <a:rPr lang="en-US" sz="2400" dirty="0">
                <a:ln>
                  <a:noFill/>
                </a:ln>
                <a:effectLst/>
              </a:rPr>
              <a:t> = .728) and Response 2 (</a:t>
            </a:r>
            <a:r>
              <a:rPr lang="en-US" sz="2400" i="1" dirty="0">
                <a:ln>
                  <a:noFill/>
                </a:ln>
                <a:effectLst/>
              </a:rPr>
              <a:t>M</a:t>
            </a:r>
            <a:r>
              <a:rPr lang="en-US" sz="2400" dirty="0">
                <a:ln>
                  <a:noFill/>
                </a:ln>
                <a:effectLst/>
              </a:rPr>
              <a:t> =  3.23, </a:t>
            </a:r>
            <a:r>
              <a:rPr lang="en-US" sz="2400" i="1" dirty="0">
                <a:ln>
                  <a:noFill/>
                </a:ln>
                <a:effectLst/>
              </a:rPr>
              <a:t>SD</a:t>
            </a:r>
            <a:r>
              <a:rPr lang="en-US" sz="2400" dirty="0">
                <a:ln>
                  <a:noFill/>
                </a:ln>
                <a:effectLst/>
              </a:rPr>
              <a:t> = .935)., with </a:t>
            </a:r>
            <a:r>
              <a:rPr lang="en-US" sz="2400" i="1" dirty="0">
                <a:ln>
                  <a:noFill/>
                </a:ln>
                <a:effectLst/>
              </a:rPr>
              <a:t>t(</a:t>
            </a:r>
            <a:r>
              <a:rPr lang="en-US" sz="2400" dirty="0">
                <a:ln>
                  <a:noFill/>
                </a:ln>
                <a:effectLst/>
              </a:rPr>
              <a:t>29) = 3.247, </a:t>
            </a:r>
            <a:r>
              <a:rPr lang="en-US" sz="2400" i="1" dirty="0">
                <a:ln>
                  <a:noFill/>
                </a:ln>
                <a:effectLst/>
              </a:rPr>
              <a:t>p</a:t>
            </a:r>
            <a:r>
              <a:rPr lang="en-US" sz="2400" dirty="0">
                <a:ln>
                  <a:noFill/>
                </a:ln>
                <a:effectLst/>
              </a:rPr>
              <a:t> = 0.003. </a:t>
            </a:r>
          </a:p>
          <a:p>
            <a:pPr marR="0">
              <a:spcBef>
                <a:spcPts val="0"/>
              </a:spcBef>
              <a:spcAft>
                <a:spcPts val="0"/>
              </a:spcAft>
              <a:buFont typeface="Wingdings" panose="05000000000000000000" pitchFamily="2" charset="2"/>
              <a:buChar char="§"/>
            </a:pPr>
            <a:r>
              <a:rPr lang="en-US" sz="2400" dirty="0">
                <a:ln>
                  <a:noFill/>
                </a:ln>
                <a:effectLst/>
              </a:rPr>
              <a:t>Due to the small sample size, this analysis has only moderate power, with a mean difference of 0.51 and a 95% CI: .197 - .869.</a:t>
            </a:r>
          </a:p>
          <a:p>
            <a:pPr marR="0">
              <a:spcBef>
                <a:spcPts val="0"/>
              </a:spcBef>
              <a:spcAft>
                <a:spcPts val="0"/>
              </a:spcAft>
              <a:buFont typeface="Wingdings" panose="05000000000000000000" pitchFamily="2" charset="2"/>
              <a:buChar char="§"/>
            </a:pPr>
            <a:r>
              <a:rPr lang="en-US" sz="2400" dirty="0">
                <a:ln>
                  <a:noFill/>
                </a:ln>
                <a:effectLst/>
              </a:rPr>
              <a:t>Only 9 of 30 students (30%) exhibited logically consistent reasoning across prompts. </a:t>
            </a:r>
          </a:p>
          <a:p>
            <a:pPr marL="0" marR="0" indent="0">
              <a:spcBef>
                <a:spcPts val="0"/>
              </a:spcBef>
              <a:spcAft>
                <a:spcPts val="600"/>
              </a:spcAft>
              <a:buNone/>
            </a:pPr>
            <a:endParaRPr lang="en-US" sz="1800" dirty="0">
              <a:ln>
                <a:noFill/>
              </a:ln>
              <a:effectLst/>
            </a:endParaRPr>
          </a:p>
          <a:p>
            <a:endParaRPr lang="en-US" sz="1800" dirty="0"/>
          </a:p>
        </p:txBody>
      </p:sp>
      <p:pic>
        <p:nvPicPr>
          <p:cNvPr id="5" name="Content Placeholder 4" descr="Chart, bar chart&#10;&#10;Description automatically generated">
            <a:extLst>
              <a:ext uri="{FF2B5EF4-FFF2-40B4-BE49-F238E27FC236}">
                <a16:creationId xmlns:a16="http://schemas.microsoft.com/office/drawing/2014/main" id="{69DC6B82-08CA-EA9E-2C22-89FB512D40D6}"/>
              </a:ext>
            </a:extLst>
          </p:cNvPr>
          <p:cNvPicPr>
            <a:picLocks noGrp="1" noChangeAspect="1"/>
          </p:cNvPicPr>
          <p:nvPr>
            <p:ph sz="half" idx="4294967295"/>
          </p:nvPr>
        </p:nvPicPr>
        <p:blipFill>
          <a:blip r:embed="rId2"/>
          <a:stretch>
            <a:fillRect/>
          </a:stretch>
        </p:blipFill>
        <p:spPr>
          <a:xfrm>
            <a:off x="6564313" y="641350"/>
            <a:ext cx="5627687" cy="4079875"/>
          </a:xfrm>
          <a:prstGeom prst="rect">
            <a:avLst/>
          </a:prstGeom>
        </p:spPr>
      </p:pic>
    </p:spTree>
    <p:extLst>
      <p:ext uri="{BB962C8B-B14F-4D97-AF65-F5344CB8AC3E}">
        <p14:creationId xmlns:p14="http://schemas.microsoft.com/office/powerpoint/2010/main" val="4136979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779</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Aharoni</vt:lpstr>
      <vt:lpstr>Amasis MT Pro Black</vt:lpstr>
      <vt:lpstr>Arial</vt:lpstr>
      <vt:lpstr>Calibri</vt:lpstr>
      <vt:lpstr>Calibri Light</vt:lpstr>
      <vt:lpstr>Symbol</vt:lpstr>
      <vt:lpstr>Times New Roman</vt:lpstr>
      <vt:lpstr>Wingdings</vt:lpstr>
      <vt:lpstr>Office Theme</vt:lpstr>
      <vt:lpstr> Critical Thinking in Undergraduates</vt:lpstr>
      <vt:lpstr>Critical Thinking</vt:lpstr>
      <vt:lpstr>Background</vt:lpstr>
      <vt:lpstr>Method</vt:lpstr>
      <vt:lpstr>Critical Thinking: Adolescent Brain Unit - lecture - reading - video</vt:lpstr>
      <vt:lpstr>Prompts</vt:lpstr>
      <vt:lpstr>Prompts</vt:lpstr>
      <vt:lpstr>Hypotheses</vt:lpstr>
      <vt:lpstr>RESULTS</vt:lpstr>
      <vt:lpstr>CONCLUSIONS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Critical Thinking in Undergraduates</dc:title>
  <dc:creator>Street, Jutta</dc:creator>
  <cp:lastModifiedBy>Street, Jutta</cp:lastModifiedBy>
  <cp:revision>3</cp:revision>
  <dcterms:created xsi:type="dcterms:W3CDTF">2024-02-09T01:23:23Z</dcterms:created>
  <dcterms:modified xsi:type="dcterms:W3CDTF">2024-02-09T15:34:44Z</dcterms:modified>
</cp:coreProperties>
</file>